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ppt/tags/tag2.xml" ContentType="application/vnd.openxmlformats-officedocument.presentationml.tags+xml"/>
  <Override PartName="/docProps/custom.xml" ContentType="application/vnd.openxmlformats-officedocument.custom-properties+xml"/>
  <Override PartName="/ppt/tags/tag1.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1" r:id="rId5"/>
  </p:sldMasterIdLst>
  <p:notesMasterIdLst>
    <p:notesMasterId r:id="rId25"/>
  </p:notesMasterIdLst>
  <p:handoutMasterIdLst>
    <p:handoutMasterId r:id="rId26"/>
  </p:handoutMasterIdLst>
  <p:sldIdLst>
    <p:sldId id="256" r:id="rId6"/>
    <p:sldId id="305" r:id="rId7"/>
    <p:sldId id="311" r:id="rId8"/>
    <p:sldId id="406" r:id="rId9"/>
    <p:sldId id="313" r:id="rId10"/>
    <p:sldId id="405" r:id="rId11"/>
    <p:sldId id="312" r:id="rId12"/>
    <p:sldId id="421" r:id="rId13"/>
    <p:sldId id="422" r:id="rId14"/>
    <p:sldId id="430" r:id="rId15"/>
    <p:sldId id="419" r:id="rId16"/>
    <p:sldId id="394" r:id="rId17"/>
    <p:sldId id="413" r:id="rId18"/>
    <p:sldId id="417" r:id="rId19"/>
    <p:sldId id="427" r:id="rId20"/>
    <p:sldId id="449" r:id="rId21"/>
    <p:sldId id="451" r:id="rId22"/>
    <p:sldId id="446" r:id="rId23"/>
    <p:sldId id="37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160">
          <p15:clr>
            <a:srgbClr val="A4A3A4"/>
          </p15:clr>
        </p15:guide>
        <p15:guide id="4" orient="horz" pos="3836">
          <p15:clr>
            <a:srgbClr val="A4A3A4"/>
          </p15:clr>
        </p15:guide>
        <p15:guide id="5" orient="horz" pos="1207">
          <p15:clr>
            <a:srgbClr val="A4A3A4"/>
          </p15:clr>
        </p15:guide>
        <p15:guide id="6" orient="horz" pos="3929">
          <p15:clr>
            <a:srgbClr val="A4A3A4"/>
          </p15:clr>
        </p15:guide>
        <p15:guide id="7" pos="295">
          <p15:clr>
            <a:srgbClr val="A4A3A4"/>
          </p15:clr>
        </p15:guide>
        <p15:guide id="8" pos="54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y, Clare" initials="DC" lastIdx="1" clrIdx="0">
    <p:extLst>
      <p:ext uri="{19B8F6BF-5375-455C-9EA6-DF929625EA0E}">
        <p15:presenceInfo xmlns:p15="http://schemas.microsoft.com/office/powerpoint/2012/main" userId="S-1-5-21-3609080306-1671255945-596033090-230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080"/>
    <a:srgbClr val="4B254C"/>
    <a:srgbClr val="FBB161"/>
    <a:srgbClr val="265B3F"/>
    <a:srgbClr val="FFE694"/>
    <a:srgbClr val="8F7890"/>
    <a:srgbClr val="103C68"/>
    <a:srgbClr val="C4DF9B"/>
    <a:srgbClr val="C84623"/>
    <a:srgbClr val="8DC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8D8D-2592-4D36-8BCA-CF58A03317E7}">
  <a:tblStyle styleId="{4F348D8D-2592-4D36-8BCA-CF58A03317E7}" styleName="IHSM Table Style">
    <a:wholeTbl>
      <a:tcTxStyle>
        <a:fontRef idx="minor"/>
        <a:schemeClr val="dk1"/>
      </a:tcTxStyle>
      <a:tcStyle>
        <a:tcBdr>
          <a:left>
            <a:ln>
              <a:noFill/>
            </a:ln>
          </a:left>
          <a:right>
            <a:ln>
              <a:noFill/>
            </a:ln>
          </a:right>
          <a:top>
            <a:ln>
              <a:noFill/>
            </a:ln>
          </a:top>
          <a:bottom>
            <a:ln>
              <a:noFill/>
            </a:ln>
          </a:bottom>
          <a:insideH>
            <a:ln>
              <a:noFill/>
            </a:ln>
          </a:insideH>
          <a:insideV>
            <a:ln>
              <a:noFill/>
            </a:ln>
          </a:insideV>
        </a:tcBdr>
      </a:tcStyle>
    </a:wholeTbl>
    <a:band1H>
      <a:tcTxStyle>
        <a:schemeClr val="dk1"/>
      </a:tcTxStyle>
      <a:tcStyle>
        <a:tcBdr/>
      </a:tcStyle>
    </a:band1H>
    <a:band2H>
      <a:tcStyle>
        <a:tcBdr/>
      </a:tcStyle>
    </a:band2H>
    <a:band1V>
      <a:tcStyle>
        <a:tcBdr/>
      </a:tcStyle>
    </a:band1V>
    <a:band2V>
      <a:tcStyle>
        <a:tcBdr/>
      </a:tcStyle>
    </a:band2V>
    <a:lastRow>
      <a:tcStyle>
        <a:tcBdr/>
      </a:tcStyle>
    </a:lastRow>
    <a:firstRow>
      <a:tcTxStyle>
        <a:fontRef idx="major"/>
        <a:schemeClr val="bg1"/>
      </a:tcTxStyle>
      <a:tcStyle>
        <a:tcBdr/>
        <a:fill>
          <a:solidFill>
            <a:srgbClr val="7F8080"/>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470"/>
  </p:normalViewPr>
  <p:slideViewPr>
    <p:cSldViewPr snapToObjects="1" showGuides="1">
      <p:cViewPr varScale="1">
        <p:scale>
          <a:sx n="67" d="100"/>
          <a:sy n="67" d="100"/>
        </p:scale>
        <p:origin x="1284" y="48"/>
      </p:cViewPr>
      <p:guideLst>
        <p:guide pos="2880"/>
        <p:guide orient="horz" pos="2160"/>
        <p:guide orient="horz" pos="3836"/>
        <p:guide orient="horz" pos="1207"/>
        <p:guide orient="horz" pos="3929"/>
        <p:guide pos="295"/>
        <p:guide pos="5465"/>
      </p:guideLst>
    </p:cSldViewPr>
  </p:slideViewPr>
  <p:notesTextViewPr>
    <p:cViewPr>
      <p:scale>
        <a:sx n="1" d="1"/>
        <a:sy n="1" d="1"/>
      </p:scale>
      <p:origin x="0" y="0"/>
    </p:cViewPr>
  </p:notesTextViewPr>
  <p:notesViewPr>
    <p:cSldViewPr snapToObjects="1" showGuides="1">
      <p:cViewPr varScale="1">
        <p:scale>
          <a:sx n="124" d="100"/>
          <a:sy n="124" d="100"/>
        </p:scale>
        <p:origin x="468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71D080-37A6-F24B-B78D-17FAB3D256E5}" type="datetimeFigureOut">
              <a:rPr lang="en-US" smtClean="0"/>
              <a:t>03-Dec-19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039FC-807A-074E-B68E-D1B8732431AA}" type="slidenum">
              <a:rPr lang="en-US" smtClean="0"/>
              <a:t>‹#›</a:t>
            </a:fld>
            <a:endParaRPr lang="en-US"/>
          </a:p>
        </p:txBody>
      </p:sp>
    </p:spTree>
    <p:extLst>
      <p:ext uri="{BB962C8B-B14F-4D97-AF65-F5344CB8AC3E}">
        <p14:creationId xmlns:p14="http://schemas.microsoft.com/office/powerpoint/2010/main" val="568973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484F9-5844-A041-990A-4DB2EC6CDB70}" type="datetimeFigureOut">
              <a:rPr lang="en-US" smtClean="0"/>
              <a:t>03-Dec-19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D0A5C-6B8D-8740-ACDD-A40F7FCA9420}" type="slidenum">
              <a:rPr lang="en-US" smtClean="0"/>
              <a:t>‹#›</a:t>
            </a:fld>
            <a:endParaRPr lang="en-US"/>
          </a:p>
        </p:txBody>
      </p:sp>
    </p:spTree>
    <p:extLst>
      <p:ext uri="{BB962C8B-B14F-4D97-AF65-F5344CB8AC3E}">
        <p14:creationId xmlns:p14="http://schemas.microsoft.com/office/powerpoint/2010/main" val="168839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 https://uk.emc.com/leadership/digital-universe/2014iview/executive-summary.htm </a:t>
            </a:r>
          </a:p>
          <a:p>
            <a:endParaRPr lang="en-GB" dirty="0"/>
          </a:p>
        </p:txBody>
      </p:sp>
      <p:sp>
        <p:nvSpPr>
          <p:cNvPr id="4" name="Slide Number Placeholder 3"/>
          <p:cNvSpPr>
            <a:spLocks noGrp="1"/>
          </p:cNvSpPr>
          <p:nvPr>
            <p:ph type="sldNum" sz="quarter" idx="10"/>
          </p:nvPr>
        </p:nvSpPr>
        <p:spPr/>
        <p:txBody>
          <a:bodyPr/>
          <a:lstStyle/>
          <a:p>
            <a:fld id="{894D0A5C-6B8D-8740-ACDD-A40F7FCA9420}" type="slidenum">
              <a:rPr lang="en-US" smtClean="0"/>
              <a:t>3</a:t>
            </a:fld>
            <a:endParaRPr lang="en-US"/>
          </a:p>
        </p:txBody>
      </p:sp>
    </p:spTree>
    <p:extLst>
      <p:ext uri="{BB962C8B-B14F-4D97-AF65-F5344CB8AC3E}">
        <p14:creationId xmlns:p14="http://schemas.microsoft.com/office/powerpoint/2010/main" val="19700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5"/>
            <a:ext cx="5438140" cy="4985930"/>
          </a:xfrm>
        </p:spPr>
        <p:txBody>
          <a:bodyPr/>
          <a:lstStyle/>
          <a:p>
            <a:pPr lvl="0" algn="l" defTabSz="577850">
              <a:lnSpc>
                <a:spcPct val="90000"/>
              </a:lnSpc>
              <a:spcBef>
                <a:spcPct val="0"/>
              </a:spcBef>
              <a:spcAft>
                <a:spcPct val="35000"/>
              </a:spcAft>
            </a:pPr>
            <a:endParaRPr lang="en-GB" baseline="0"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8</a:t>
            </a:fld>
            <a:endParaRPr lang="en-US"/>
          </a:p>
        </p:txBody>
      </p:sp>
    </p:spTree>
    <p:extLst>
      <p:ext uri="{BB962C8B-B14F-4D97-AF65-F5344CB8AC3E}">
        <p14:creationId xmlns:p14="http://schemas.microsoft.com/office/powerpoint/2010/main" val="242253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4D0A5C-6B8D-8740-ACDD-A40F7FCA9420}" type="slidenum">
              <a:rPr lang="en-US" smtClean="0"/>
              <a:t>14</a:t>
            </a:fld>
            <a:endParaRPr lang="en-US" dirty="0"/>
          </a:p>
        </p:txBody>
      </p:sp>
    </p:spTree>
    <p:extLst>
      <p:ext uri="{BB962C8B-B14F-4D97-AF65-F5344CB8AC3E}">
        <p14:creationId xmlns:p14="http://schemas.microsoft.com/office/powerpoint/2010/main" val="3612521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
            <a:ext cx="9153144" cy="6864858"/>
          </a:xfrm>
          <a:prstGeom prst="rect">
            <a:avLst/>
          </a:prstGeom>
        </p:spPr>
      </p:pic>
      <p:sp>
        <p:nvSpPr>
          <p:cNvPr id="2" name="Title 1"/>
          <p:cNvSpPr>
            <a:spLocks noGrp="1"/>
          </p:cNvSpPr>
          <p:nvPr>
            <p:ph type="ctrTitle"/>
          </p:nvPr>
        </p:nvSpPr>
        <p:spPr>
          <a:xfrm>
            <a:off x="1371600" y="2035368"/>
            <a:ext cx="5388242" cy="1354217"/>
          </a:xfrm>
        </p:spPr>
        <p:txBody>
          <a:bodyPr wrap="square" anchor="b">
            <a:spAutoFit/>
          </a:bodyPr>
          <a:lstStyle>
            <a:lvl1pPr algn="l">
              <a:defRPr sz="4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371599" y="3586463"/>
            <a:ext cx="5400675" cy="246221"/>
          </a:xfrm>
        </p:spPr>
        <p:txBody>
          <a:bodyPr wrap="square">
            <a:spAutoFit/>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Box 10"/>
          <p:cNvSpPr txBox="1"/>
          <p:nvPr userDrawn="1"/>
        </p:nvSpPr>
        <p:spPr>
          <a:xfrm>
            <a:off x="468313" y="6621522"/>
            <a:ext cx="1899559" cy="184666"/>
          </a:xfrm>
          <a:prstGeom prst="rect">
            <a:avLst/>
          </a:prstGeom>
          <a:noFill/>
        </p:spPr>
        <p:txBody>
          <a:bodyPr wrap="non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aseline="0" dirty="0">
                <a:solidFill>
                  <a:srgbClr val="58595B"/>
                </a:solidFill>
                <a:latin typeface="+mn-lt"/>
              </a:rPr>
              <a:t>Confidential. © 2017 IHS </a:t>
            </a:r>
            <a:r>
              <a:rPr lang="en-US" sz="600" baseline="0" dirty="0" err="1">
                <a:solidFill>
                  <a:srgbClr val="58595B"/>
                </a:solidFill>
                <a:latin typeface="+mn-lt"/>
              </a:rPr>
              <a:t>Markit</a:t>
            </a:r>
            <a:r>
              <a:rPr lang="en-US" sz="600" baseline="30000" dirty="0" err="1">
                <a:solidFill>
                  <a:srgbClr val="58595B"/>
                </a:solidFill>
                <a:latin typeface="+mn-lt"/>
              </a:rPr>
              <a:t>TM</a:t>
            </a:r>
            <a:r>
              <a:rPr lang="en-US" sz="600" baseline="0" dirty="0">
                <a:solidFill>
                  <a:srgbClr val="58595B"/>
                </a:solidFill>
                <a:latin typeface="+mn-lt"/>
              </a:rPr>
              <a:t>. All Rights Reserved.</a:t>
            </a:r>
            <a:endParaRPr lang="en-GB" sz="600" dirty="0">
              <a:solidFill>
                <a:srgbClr val="58595B"/>
              </a:solidFill>
              <a:latin typeface="+mn-lt"/>
            </a:endParaRPr>
          </a:p>
        </p:txBody>
      </p:sp>
      <p:sp>
        <p:nvSpPr>
          <p:cNvPr id="6" name="Text Placeholder 5"/>
          <p:cNvSpPr>
            <a:spLocks noGrp="1"/>
          </p:cNvSpPr>
          <p:nvPr>
            <p:ph type="body" sz="quarter" idx="11"/>
          </p:nvPr>
        </p:nvSpPr>
        <p:spPr>
          <a:xfrm>
            <a:off x="1371600" y="3918160"/>
            <a:ext cx="3314965" cy="184666"/>
          </a:xfrm>
        </p:spPr>
        <p:txBody>
          <a:bodyPr wrap="square">
            <a:spAutoFit/>
          </a:bodyPr>
          <a:lstStyle>
            <a:lvl1pPr marL="0" indent="0">
              <a:buNone/>
              <a:defRPr sz="1200"/>
            </a:lvl1pPr>
          </a:lstStyle>
          <a:p>
            <a:pPr lvl="0"/>
            <a:r>
              <a:rPr lang="en-US"/>
              <a:t>Edit Master text styles</a:t>
            </a:r>
          </a:p>
        </p:txBody>
      </p:sp>
      <p:pic>
        <p:nvPicPr>
          <p:cNvPr id="4" name="Picture 3" descr="JANES_Logo_H_prf_cl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313" y="723499"/>
            <a:ext cx="1899559" cy="712926"/>
          </a:xfrm>
          <a:prstGeom prst="rect">
            <a:avLst/>
          </a:prstGeom>
        </p:spPr>
      </p:pic>
    </p:spTree>
    <p:extLst>
      <p:ext uri="{BB962C8B-B14F-4D97-AF65-F5344CB8AC3E}">
        <p14:creationId xmlns:p14="http://schemas.microsoft.com/office/powerpoint/2010/main" val="915173020"/>
      </p:ext>
    </p:extLst>
  </p:cSld>
  <p:clrMapOvr>
    <a:masterClrMapping/>
  </p:clrMapOvr>
  <p:extLst mod="1">
    <p:ext uri="{DCECCB84-F9BA-43D5-87BE-67443E8EF086}">
      <p15:sldGuideLst xmlns:p15="http://schemas.microsoft.com/office/powerpoint/2012/main">
        <p15:guide id="1" pos="8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1755648"/>
            <a:ext cx="3959226" cy="244800"/>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2276475"/>
            <a:ext cx="3959226"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8" name="Chart Placeholder 7"/>
          <p:cNvSpPr>
            <a:spLocks noGrp="1"/>
          </p:cNvSpPr>
          <p:nvPr>
            <p:ph type="chart" sz="quarter" idx="13"/>
          </p:nvPr>
        </p:nvSpPr>
        <p:spPr>
          <a:xfrm>
            <a:off x="4716463" y="962025"/>
            <a:ext cx="3959225" cy="5130800"/>
          </a:xfrm>
        </p:spPr>
        <p:txBody>
          <a:bodyPr/>
          <a:lstStyle>
            <a:lvl1pPr marL="0" indent="0">
              <a:buNone/>
              <a:defRPr cap="all" baseline="0"/>
            </a:lvl1pPr>
          </a:lstStyle>
          <a:p>
            <a:r>
              <a:rPr lang="en-US"/>
              <a:t>Click icon to add chart</a:t>
            </a:r>
            <a:endParaRPr lang="en-US" dirty="0"/>
          </a:p>
        </p:txBody>
      </p:sp>
      <p:sp>
        <p:nvSpPr>
          <p:cNvPr id="7" name="Title 1"/>
          <p:cNvSpPr>
            <a:spLocks noGrp="1"/>
          </p:cNvSpPr>
          <p:nvPr>
            <p:ph type="title"/>
          </p:nvPr>
        </p:nvSpPr>
        <p:spPr>
          <a:xfrm>
            <a:off x="468312" y="961012"/>
            <a:ext cx="3959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78051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68313" y="1389887"/>
            <a:ext cx="8207375" cy="244800"/>
          </a:xfrm>
        </p:spPr>
        <p:txBody>
          <a:bodyPr wrap="square">
            <a:spAutoFit/>
          </a:bodyPr>
          <a:lstStyle>
            <a:lvl1pPr marL="0" indent="0">
              <a:lnSpc>
                <a:spcPct val="100000"/>
              </a:lnSpc>
              <a:buNone/>
              <a:defRPr sz="1600"/>
            </a:lvl1pPr>
          </a:lstStyle>
          <a:p>
            <a:pPr lvl="0"/>
            <a:r>
              <a:rPr lang="en-US"/>
              <a:t>Edit Master text styles</a:t>
            </a:r>
          </a:p>
        </p:txBody>
      </p:sp>
      <p:sp>
        <p:nvSpPr>
          <p:cNvPr id="7" name="Chart Placeholder 7"/>
          <p:cNvSpPr>
            <a:spLocks noGrp="1"/>
          </p:cNvSpPr>
          <p:nvPr>
            <p:ph type="chart" sz="quarter" idx="14"/>
          </p:nvPr>
        </p:nvSpPr>
        <p:spPr>
          <a:xfrm>
            <a:off x="468313" y="1916113"/>
            <a:ext cx="8207375" cy="4176712"/>
          </a:xfrm>
        </p:spPr>
        <p:txBody>
          <a:bodyPr/>
          <a:lstStyle>
            <a:lvl1pPr marL="0" indent="0">
              <a:buNone/>
              <a:defRPr cap="all" baseline="0"/>
            </a:lvl1pPr>
          </a:lstStyle>
          <a:p>
            <a:r>
              <a:rPr lang="en-US"/>
              <a:t>Click icon to add chart</a:t>
            </a:r>
            <a:endParaRPr lang="en-US" dirty="0"/>
          </a:p>
        </p:txBody>
      </p:sp>
      <p:sp>
        <p:nvSpPr>
          <p:cNvPr id="14"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2054452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68313" y="1389887"/>
            <a:ext cx="8207375" cy="244800"/>
          </a:xfrm>
        </p:spPr>
        <p:txBody>
          <a:bodyPr wrap="square">
            <a:spAutoFit/>
          </a:bodyPr>
          <a:lstStyle>
            <a:lvl1pPr marL="0" indent="0">
              <a:lnSpc>
                <a:spcPct val="100000"/>
              </a:lnSpc>
              <a:buNone/>
              <a:defRPr sz="1600"/>
            </a:lvl1pPr>
          </a:lstStyle>
          <a:p>
            <a:pPr lvl="0"/>
            <a:r>
              <a:rPr lang="en-US"/>
              <a:t>Edit Master text styles</a:t>
            </a:r>
          </a:p>
        </p:txBody>
      </p:sp>
      <p:sp>
        <p:nvSpPr>
          <p:cNvPr id="3" name="Table Placeholder 2"/>
          <p:cNvSpPr>
            <a:spLocks noGrp="1"/>
          </p:cNvSpPr>
          <p:nvPr>
            <p:ph type="tbl" sz="quarter" idx="14"/>
          </p:nvPr>
        </p:nvSpPr>
        <p:spPr>
          <a:xfrm>
            <a:off x="468313" y="1916113"/>
            <a:ext cx="8207375" cy="4176712"/>
          </a:xfrm>
        </p:spPr>
        <p:txBody>
          <a:bodyPr/>
          <a:lstStyle/>
          <a:p>
            <a:r>
              <a:rPr lang="en-US"/>
              <a:t>Click icon to add table</a:t>
            </a:r>
          </a:p>
        </p:txBody>
      </p:sp>
      <p:sp>
        <p:nvSpPr>
          <p:cNvPr id="9"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2263286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1755648"/>
            <a:ext cx="3959226"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2" y="2276476"/>
            <a:ext cx="3959225" cy="3673475"/>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7" name="Picture Placeholder 6"/>
          <p:cNvSpPr>
            <a:spLocks noGrp="1"/>
          </p:cNvSpPr>
          <p:nvPr>
            <p:ph type="pic" sz="quarter" idx="13"/>
          </p:nvPr>
        </p:nvSpPr>
        <p:spPr>
          <a:xfrm>
            <a:off x="4716462" y="962025"/>
            <a:ext cx="3959225" cy="4987925"/>
          </a:xfrm>
          <a:solidFill>
            <a:schemeClr val="bg1">
              <a:lumMod val="95000"/>
            </a:schemeClr>
          </a:solidFill>
        </p:spPr>
        <p:txBody>
          <a:bodyPr/>
          <a:lstStyle>
            <a:lvl1pPr marL="0" indent="0">
              <a:buNone/>
              <a:defRPr cap="all" baseline="0"/>
            </a:lvl1pPr>
          </a:lstStyle>
          <a:p>
            <a:r>
              <a:rPr lang="en-US"/>
              <a:t>Click icon to add picture</a:t>
            </a:r>
          </a:p>
        </p:txBody>
      </p:sp>
      <p:sp>
        <p:nvSpPr>
          <p:cNvPr id="10" name="Text Placeholder 2"/>
          <p:cNvSpPr>
            <a:spLocks noGrp="1"/>
          </p:cNvSpPr>
          <p:nvPr>
            <p:ph type="body" idx="14" hasCustomPrompt="1"/>
          </p:nvPr>
        </p:nvSpPr>
        <p:spPr>
          <a:xfrm>
            <a:off x="4582636" y="6076951"/>
            <a:ext cx="4200699" cy="153888"/>
          </a:xfrm>
        </p:spPr>
        <p:txBody>
          <a:bodyPr wrap="square" anchor="t" anchorCtr="0">
            <a:spAutoFit/>
          </a:bodyPr>
          <a:lstStyle>
            <a:lvl1pPr marL="0" indent="0">
              <a:buNone/>
              <a:defRPr sz="10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468312" y="961012"/>
            <a:ext cx="3959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142079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9144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685800"/>
            <a:ext cx="4572000" cy="61722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68313" y="1755648"/>
            <a:ext cx="3959226"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2276475"/>
            <a:ext cx="3959226"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0" name="TextBox 9"/>
          <p:cNvSpPr txBox="1"/>
          <p:nvPr userDrawn="1"/>
        </p:nvSpPr>
        <p:spPr>
          <a:xfrm>
            <a:off x="468313" y="6621522"/>
            <a:ext cx="1934825" cy="184666"/>
          </a:xfrm>
          <a:prstGeom prst="rect">
            <a:avLst/>
          </a:prstGeom>
          <a:noFill/>
        </p:spPr>
        <p:txBody>
          <a:bodyPr wrap="none" lIns="0" rIns="0" rtlCol="0">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
        <p:nvSpPr>
          <p:cNvPr id="11" name="Title 1"/>
          <p:cNvSpPr>
            <a:spLocks noGrp="1"/>
          </p:cNvSpPr>
          <p:nvPr>
            <p:ph type="title"/>
          </p:nvPr>
        </p:nvSpPr>
        <p:spPr>
          <a:xfrm>
            <a:off x="468312" y="961012"/>
            <a:ext cx="3959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34398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9144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3311747"/>
            <a:ext cx="9144000" cy="30821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2" name="Title 1"/>
          <p:cNvSpPr>
            <a:spLocks noGrp="1"/>
          </p:cNvSpPr>
          <p:nvPr>
            <p:ph type="title"/>
          </p:nvPr>
        </p:nvSpPr>
        <p:spPr>
          <a:xfrm>
            <a:off x="468313" y="3700498"/>
            <a:ext cx="8207376" cy="370800"/>
          </a:xfrm>
        </p:spPr>
        <p:txBody>
          <a:bodyPr wrap="square"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68313" y="4127212"/>
            <a:ext cx="8207375" cy="246221"/>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4590290"/>
            <a:ext cx="8207375" cy="1110751"/>
          </a:xfrm>
        </p:spPr>
        <p:txBody>
          <a:bodyPr/>
          <a:lstStyle>
            <a:lvl1pPr marL="0" indent="0">
              <a:buNone/>
              <a:defRPr/>
            </a:lvl1pPr>
          </a:lstStyle>
          <a:p>
            <a:pPr lvl="0"/>
            <a:r>
              <a:rPr lang="en-US"/>
              <a:t>Edit Master text styles</a:t>
            </a:r>
          </a:p>
        </p:txBody>
      </p:sp>
      <p:sp>
        <p:nvSpPr>
          <p:cNvPr id="10" name="TextBox 9"/>
          <p:cNvSpPr txBox="1"/>
          <p:nvPr userDrawn="1"/>
        </p:nvSpPr>
        <p:spPr>
          <a:xfrm>
            <a:off x="468313" y="6621522"/>
            <a:ext cx="1899559" cy="184666"/>
          </a:xfrm>
          <a:prstGeom prst="rect">
            <a:avLst/>
          </a:prstGeom>
          <a:noFill/>
        </p:spPr>
        <p:txBody>
          <a:bodyPr wrap="none" lIns="0" rIns="0" rtlCol="0">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Tree>
    <p:extLst>
      <p:ext uri="{BB962C8B-B14F-4D97-AF65-F5344CB8AC3E}">
        <p14:creationId xmlns:p14="http://schemas.microsoft.com/office/powerpoint/2010/main" val="1858246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ublic Use Disclaimer">
    <p:spTree>
      <p:nvGrpSpPr>
        <p:cNvPr id="1" name=""/>
        <p:cNvGrpSpPr/>
        <p:nvPr/>
      </p:nvGrpSpPr>
      <p:grpSpPr>
        <a:xfrm>
          <a:off x="0" y="0"/>
          <a:ext cx="0" cy="0"/>
          <a:chOff x="0" y="0"/>
          <a:chExt cx="0" cy="0"/>
        </a:xfrm>
      </p:grpSpPr>
      <p:sp>
        <p:nvSpPr>
          <p:cNvPr id="13" name="TextBox 12"/>
          <p:cNvSpPr txBox="1"/>
          <p:nvPr userDrawn="1"/>
        </p:nvSpPr>
        <p:spPr>
          <a:xfrm>
            <a:off x="468313" y="4005064"/>
            <a:ext cx="8207375" cy="792088"/>
          </a:xfrm>
          <a:prstGeom prst="rect">
            <a:avLst/>
          </a:prstGeom>
          <a:noFill/>
        </p:spPr>
        <p:txBody>
          <a:bodyPr wrap="square" lIns="0" tIns="0" rIns="468000" bIns="0" rtlCol="0">
            <a:noAutofit/>
          </a:bodyPr>
          <a:lstStyle/>
          <a:p>
            <a:pPr marL="0" indent="0">
              <a:lnSpc>
                <a:spcPct val="120000"/>
              </a:lnSpc>
              <a:spcAft>
                <a:spcPts val="200"/>
              </a:spcAft>
            </a:pPr>
            <a:r>
              <a:rPr lang="en-GB" sz="1100" b="0" dirty="0">
                <a:solidFill>
                  <a:schemeClr val="accent1"/>
                </a:solidFill>
                <a:latin typeface="+mn-lt"/>
                <a:cs typeface="Arial" pitchFamily="34" charset="0"/>
              </a:rPr>
              <a:t>Jane’s</a:t>
            </a:r>
          </a:p>
          <a:p>
            <a:pPr marL="0" indent="-108000">
              <a:lnSpc>
                <a:spcPct val="120000"/>
              </a:lnSpc>
              <a:buFont typeface="Arial" pitchFamily="34" charset="0"/>
              <a:buNone/>
            </a:pPr>
            <a:r>
              <a:rPr lang="en-GB" sz="800" b="0" dirty="0" err="1">
                <a:solidFill>
                  <a:schemeClr val="tx1"/>
                </a:solidFill>
                <a:latin typeface="+mn-lt"/>
                <a:cs typeface="Arial" pitchFamily="34" charset="0"/>
              </a:rPr>
              <a:t>janes@ihsmarkit.com</a:t>
            </a:r>
            <a:endParaRPr lang="en-GB" sz="800" b="0" dirty="0">
              <a:solidFill>
                <a:schemeClr val="tx1"/>
              </a:solidFill>
              <a:latin typeface="+mn-lt"/>
              <a:cs typeface="Arial" pitchFamily="34" charset="0"/>
            </a:endParaRPr>
          </a:p>
          <a:p>
            <a:pPr marL="0" indent="-108000">
              <a:lnSpc>
                <a:spcPct val="120000"/>
              </a:lnSpc>
              <a:buFont typeface="Arial" pitchFamily="34" charset="0"/>
              <a:buNone/>
            </a:pPr>
            <a:r>
              <a:rPr lang="en-GB" sz="800" b="0" dirty="0">
                <a:solidFill>
                  <a:schemeClr val="tx1"/>
                </a:solidFill>
                <a:latin typeface="+mn-lt"/>
                <a:cs typeface="Arial" pitchFamily="34" charset="0"/>
              </a:rPr>
              <a:t>Americas:</a:t>
            </a:r>
            <a:r>
              <a:rPr lang="ru-RU" sz="800" b="0" dirty="0">
                <a:solidFill>
                  <a:schemeClr val="tx1"/>
                </a:solidFill>
                <a:latin typeface="+mn-lt"/>
                <a:cs typeface="Arial" pitchFamily="34" charset="0"/>
              </a:rPr>
              <a:t> +</a:t>
            </a:r>
            <a:r>
              <a:rPr lang="en-GB" sz="800" b="0" dirty="0">
                <a:solidFill>
                  <a:schemeClr val="tx1"/>
                </a:solidFill>
                <a:latin typeface="+mn-lt"/>
                <a:cs typeface="Arial" pitchFamily="34" charset="0"/>
              </a:rPr>
              <a:t>1 800 447 2273</a:t>
            </a:r>
          </a:p>
          <a:p>
            <a:pPr marL="0" indent="-108000">
              <a:lnSpc>
                <a:spcPct val="120000"/>
              </a:lnSpc>
              <a:buFont typeface="Arial" pitchFamily="34" charset="0"/>
              <a:buNone/>
            </a:pPr>
            <a:r>
              <a:rPr lang="en-GB" sz="800" b="0" baseline="0" dirty="0">
                <a:solidFill>
                  <a:schemeClr val="tx1"/>
                </a:solidFill>
                <a:latin typeface="+mn-lt"/>
                <a:cs typeface="Arial" pitchFamily="34" charset="0"/>
              </a:rPr>
              <a:t>Europe, Middle East, and Africa: </a:t>
            </a:r>
            <a:r>
              <a:rPr lang="en-GB" sz="800" b="0" dirty="0">
                <a:solidFill>
                  <a:schemeClr val="tx1"/>
                </a:solidFill>
                <a:latin typeface="+mn-lt"/>
                <a:cs typeface="Arial" pitchFamily="34" charset="0"/>
              </a:rPr>
              <a:t>+44 (0) 1344 328 300</a:t>
            </a:r>
          </a:p>
          <a:p>
            <a:pPr marL="0" indent="-108000">
              <a:lnSpc>
                <a:spcPct val="120000"/>
              </a:lnSpc>
              <a:buFont typeface="Arial" pitchFamily="34" charset="0"/>
              <a:buNone/>
            </a:pPr>
            <a:r>
              <a:rPr lang="en-GB" sz="800" b="0" dirty="0">
                <a:solidFill>
                  <a:schemeClr val="tx1"/>
                </a:solidFill>
                <a:latin typeface="+mn-lt"/>
                <a:cs typeface="Arial" pitchFamily="34" charset="0"/>
              </a:rPr>
              <a:t>Asia and the Pacific Rim: </a:t>
            </a:r>
            <a:r>
              <a:rPr lang="ru-RU" sz="800" b="0" dirty="0">
                <a:solidFill>
                  <a:schemeClr val="tx1"/>
                </a:solidFill>
                <a:latin typeface="+mn-lt"/>
                <a:cs typeface="Arial" pitchFamily="34" charset="0"/>
              </a:rPr>
              <a:t>+</a:t>
            </a:r>
            <a:r>
              <a:rPr lang="en-GB" sz="800" b="0" dirty="0">
                <a:solidFill>
                  <a:schemeClr val="tx1"/>
                </a:solidFill>
                <a:latin typeface="+mn-lt"/>
                <a:cs typeface="Arial" pitchFamily="34" charset="0"/>
              </a:rPr>
              <a:t>604 291 3600</a:t>
            </a:r>
          </a:p>
        </p:txBody>
      </p:sp>
      <p:sp>
        <p:nvSpPr>
          <p:cNvPr id="14" name="Line 25"/>
          <p:cNvSpPr>
            <a:spLocks noChangeShapeType="1"/>
          </p:cNvSpPr>
          <p:nvPr userDrawn="1"/>
        </p:nvSpPr>
        <p:spPr bwMode="auto">
          <a:xfrm>
            <a:off x="468313" y="5013176"/>
            <a:ext cx="8207375" cy="0"/>
          </a:xfrm>
          <a:prstGeom prst="line">
            <a:avLst/>
          </a:prstGeom>
          <a:noFill/>
          <a:ln w="6350">
            <a:solidFill>
              <a:schemeClr val="accent1"/>
            </a:solidFill>
            <a:round/>
            <a:headEnd/>
            <a:tailEnd/>
          </a:ln>
        </p:spPr>
        <p:txBody>
          <a:bodyPr/>
          <a:lstStyle/>
          <a:p>
            <a:endParaRPr lang="en-US" dirty="0"/>
          </a:p>
        </p:txBody>
      </p:sp>
      <p:sp>
        <p:nvSpPr>
          <p:cNvPr id="7" name="TextBox 6"/>
          <p:cNvSpPr txBox="1"/>
          <p:nvPr userDrawn="1"/>
        </p:nvSpPr>
        <p:spPr>
          <a:xfrm>
            <a:off x="468313" y="5157192"/>
            <a:ext cx="4823767" cy="1125335"/>
          </a:xfrm>
          <a:prstGeom prst="rect">
            <a:avLst/>
          </a:prstGeom>
          <a:noFill/>
        </p:spPr>
        <p:txBody>
          <a:bodyPr wrap="square" lIns="0" tIns="0" rIns="0" bIns="0" rtlCol="0" anchor="b">
            <a:noAutofit/>
          </a:bodyPr>
          <a:lstStyle/>
          <a:p>
            <a:pPr algn="l">
              <a:spcAft>
                <a:spcPts val="200"/>
              </a:spcAft>
            </a:pPr>
            <a:r>
              <a:rPr lang="en-US" sz="700" b="1" dirty="0">
                <a:solidFill>
                  <a:srgbClr val="00AB4E"/>
                </a:solidFill>
                <a:latin typeface="+mn-lt"/>
                <a:cs typeface="Arial" pitchFamily="34" charset="0"/>
              </a:rPr>
              <a:t>Disclaimer</a:t>
            </a:r>
            <a:endParaRPr lang="en-US" sz="500" b="1" dirty="0">
              <a:solidFill>
                <a:srgbClr val="00AB4E"/>
              </a:solidFill>
              <a:latin typeface="+mn-lt"/>
              <a:cs typeface="Arial" pitchFamily="34" charset="0"/>
            </a:endParaRPr>
          </a:p>
          <a:p>
            <a:pPr algn="l"/>
            <a:r>
              <a:rPr lang="en-US" sz="500" dirty="0">
                <a:solidFill>
                  <a:schemeClr val="tx1"/>
                </a:solidFill>
                <a:latin typeface="+mn-lt"/>
                <a:cs typeface="Arial" pitchFamily="34" charset="0"/>
              </a:rPr>
              <a:t>The information contained in this presentation is confidential. Any unauthorized use, disclosure, reproduction, or dissemination, in full or in part, in any media or by any means, without the prior written permission of IHS Markit Ltd. or any of its affiliates ("IHS Markit") is strictly prohibited. IHS Markit owns all IHS Markit logos and trade names contained in this presentation that are subject to license. Opinions, statements, estimates, and projections in this presentation (including other media) are solely those of the individual author(s) at the time of writing and do not necessarily reflect the opinions of IHS Markit. Neither IHS Markit nor the author(s) has any obligation to update this presentation in the event that any content, opinion, statement, estimate,</a:t>
            </a:r>
            <a:r>
              <a:rPr lang="en-US" sz="500" baseline="0" dirty="0">
                <a:solidFill>
                  <a:schemeClr val="tx1"/>
                </a:solidFill>
                <a:latin typeface="+mn-lt"/>
                <a:cs typeface="Arial" pitchFamily="34" charset="0"/>
              </a:rPr>
              <a:t> </a:t>
            </a:r>
            <a:r>
              <a:rPr lang="en-US" sz="500" dirty="0">
                <a:solidFill>
                  <a:schemeClr val="tx1"/>
                </a:solidFill>
                <a:latin typeface="+mn-lt"/>
                <a:cs typeface="Arial" pitchFamily="34" charset="0"/>
              </a:rPr>
              <a:t>or projection (collectively, "information") changes or subsequently becomes inaccurate. IHS Markit makes no warranty, expressed or implied, as to the accuracy, completeness, or timeliness of any information in this presentation, and shall not in any way be liable to any recipient for any inaccuracies or omissions. Without limiting the foregoing, IHS Markit shall have no liability whatsoever to any recipient, whether in contract, in tort (including negligence), under warranty, under statute or otherwise, in respect of any loss or damage suffered by any recipient as a result of or in connection with any information provided, or any course of action determined, by it or any third party, whether or not based on any information provided. The inclusion of a link to an external website by IHS Markit should not be understood to be an endorsement of that website or the site's owners (or their products/services). IHS Markit is not responsible for either the content or output of external websites. Copyright © 2017, IHS </a:t>
            </a:r>
            <a:r>
              <a:rPr lang="en-US" sz="500" dirty="0" err="1">
                <a:solidFill>
                  <a:schemeClr val="tx1"/>
                </a:solidFill>
                <a:latin typeface="+mn-lt"/>
                <a:cs typeface="Arial" pitchFamily="34" charset="0"/>
              </a:rPr>
              <a:t>Markit</a:t>
            </a:r>
            <a:r>
              <a:rPr lang="en-US" sz="500" baseline="30000" dirty="0" err="1">
                <a:solidFill>
                  <a:schemeClr val="tx1"/>
                </a:solidFill>
                <a:latin typeface="+mn-lt"/>
                <a:cs typeface="Arial" pitchFamily="34" charset="0"/>
              </a:rPr>
              <a:t>TM</a:t>
            </a:r>
            <a:r>
              <a:rPr lang="en-US" sz="500" dirty="0">
                <a:solidFill>
                  <a:schemeClr val="tx1"/>
                </a:solidFill>
                <a:latin typeface="+mn-lt"/>
                <a:cs typeface="Arial" pitchFamily="34" charset="0"/>
              </a:rPr>
              <a:t>. All rights reserved and all intellectual property rights are retained by IHS Markit. </a:t>
            </a:r>
          </a:p>
          <a:p>
            <a:pPr algn="l"/>
            <a:endParaRPr lang="en-US" sz="500" dirty="0">
              <a:solidFill>
                <a:schemeClr val="tx1"/>
              </a:solidFill>
              <a:latin typeface="+mn-lt"/>
              <a:cs typeface="Arial" pitchFamily="34" charset="0"/>
            </a:endParaRPr>
          </a:p>
        </p:txBody>
      </p:sp>
      <p:pic>
        <p:nvPicPr>
          <p:cNvPr id="2" name="Picture 1" descr="JANES_Logo_H_prf_clr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5257800"/>
            <a:ext cx="1981200" cy="743567"/>
          </a:xfrm>
          <a:prstGeom prst="rect">
            <a:avLst/>
          </a:prstGeom>
        </p:spPr>
      </p:pic>
    </p:spTree>
    <p:extLst>
      <p:ext uri="{BB962C8B-B14F-4D97-AF65-F5344CB8AC3E}">
        <p14:creationId xmlns:p14="http://schemas.microsoft.com/office/powerpoint/2010/main" val="809127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613144" y="6448345"/>
            <a:ext cx="2062544" cy="365125"/>
          </a:xfrm>
        </p:spPr>
        <p:txBody>
          <a:bodyPr/>
          <a:lstStyle>
            <a:lvl1pPr>
              <a:defRPr baseline="0"/>
            </a:lvl1pPr>
          </a:lstStyle>
          <a:p>
            <a:fld id="{24C46141-E31C-41A4-BE53-0A6DFD9041A4}" type="slidenum">
              <a:rPr lang="en-US" smtClean="0"/>
              <a:pPr/>
              <a:t>‹#›</a:t>
            </a:fld>
            <a:endParaRPr lang="en-US" dirty="0"/>
          </a:p>
        </p:txBody>
      </p:sp>
      <p:sp>
        <p:nvSpPr>
          <p:cNvPr id="5" name="Footer Placeholder 4"/>
          <p:cNvSpPr>
            <a:spLocks noGrp="1"/>
          </p:cNvSpPr>
          <p:nvPr>
            <p:ph type="ftr" sz="quarter" idx="13"/>
          </p:nvPr>
        </p:nvSpPr>
        <p:spPr>
          <a:xfrm>
            <a:off x="468313" y="188914"/>
            <a:ext cx="7775575" cy="215900"/>
          </a:xfrm>
          <a:prstGeom prst="rect">
            <a:avLst/>
          </a:prstGeom>
        </p:spPr>
        <p:txBody>
          <a:bodyPr/>
          <a:lstStyle/>
          <a:p>
            <a:r>
              <a:rPr lang="en-US" dirty="0"/>
              <a:t>Presentation Name / Month 2015</a:t>
            </a:r>
          </a:p>
        </p:txBody>
      </p:sp>
    </p:spTree>
    <p:extLst>
      <p:ext uri="{BB962C8B-B14F-4D97-AF65-F5344CB8AC3E}">
        <p14:creationId xmlns:p14="http://schemas.microsoft.com/office/powerpoint/2010/main" val="110320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68313" y="1916112"/>
            <a:ext cx="8207375" cy="4321176"/>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8263830" y="270195"/>
            <a:ext cx="411858" cy="153888"/>
          </a:xfrm>
        </p:spPr>
        <p:txBody>
          <a:bodyPr/>
          <a:lstStyle/>
          <a:p>
            <a:fld id="{4704619B-9823-F845-874B-2390AC991BC7}" type="slidenum">
              <a:rPr lang="en-US" smtClean="0"/>
              <a:t>‹#›</a:t>
            </a:fld>
            <a:endParaRPr lang="en-US" dirty="0"/>
          </a:p>
        </p:txBody>
      </p:sp>
    </p:spTree>
    <p:extLst>
      <p:ext uri="{BB962C8B-B14F-4D97-AF65-F5344CB8AC3E}">
        <p14:creationId xmlns:p14="http://schemas.microsoft.com/office/powerpoint/2010/main" val="103506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of Contents - One Heading Level - 1 Column">
    <p:spTree>
      <p:nvGrpSpPr>
        <p:cNvPr id="1" name=""/>
        <p:cNvGrpSpPr/>
        <p:nvPr/>
      </p:nvGrpSpPr>
      <p:grpSpPr>
        <a:xfrm>
          <a:off x="0" y="0"/>
          <a:ext cx="0" cy="0"/>
          <a:chOff x="0" y="0"/>
          <a:chExt cx="0" cy="0"/>
        </a:xfrm>
      </p:grpSpPr>
      <p:sp>
        <p:nvSpPr>
          <p:cNvPr id="11" name="TextBox 10"/>
          <p:cNvSpPr txBox="1"/>
          <p:nvPr userDrawn="1"/>
        </p:nvSpPr>
        <p:spPr>
          <a:xfrm>
            <a:off x="468313" y="504152"/>
            <a:ext cx="8207375" cy="461665"/>
          </a:xfrm>
          <a:prstGeom prst="rect">
            <a:avLst/>
          </a:prstGeom>
          <a:noFill/>
        </p:spPr>
        <p:txBody>
          <a:bodyPr wrap="square" lIns="0" rtlCol="0">
            <a:spAutoFit/>
          </a:bodyPr>
          <a:lstStyle/>
          <a:p>
            <a:r>
              <a:rPr lang="en-US" sz="2400" b="1" dirty="0">
                <a:solidFill>
                  <a:srgbClr val="00AB4E"/>
                </a:solidFill>
              </a:rPr>
              <a:t>Contents</a:t>
            </a:r>
          </a:p>
        </p:txBody>
      </p:sp>
      <p:sp>
        <p:nvSpPr>
          <p:cNvPr id="7" name="Text Placeholder 7"/>
          <p:cNvSpPr>
            <a:spLocks noGrp="1"/>
          </p:cNvSpPr>
          <p:nvPr>
            <p:ph type="body" sz="quarter" idx="13" hasCustomPrompt="1"/>
          </p:nvPr>
        </p:nvSpPr>
        <p:spPr>
          <a:xfrm>
            <a:off x="468313" y="1341439"/>
            <a:ext cx="8207376" cy="4895849"/>
          </a:xfrm>
          <a:prstGeom prst="rect">
            <a:avLst/>
          </a:prstGeom>
        </p:spPr>
        <p:txBody>
          <a:bodyPr/>
          <a:lstStyle>
            <a:lvl1pPr marL="0" indent="0">
              <a:spcBef>
                <a:spcPts val="1200"/>
              </a:spcBef>
              <a:spcAft>
                <a:spcPts val="300"/>
              </a:spcAft>
              <a:buClr>
                <a:schemeClr val="bg1"/>
              </a:buClr>
              <a:buSzPct val="25000"/>
              <a:buFont typeface="Arial" pitchFamily="34" charset="0"/>
              <a:buChar char="‮"/>
              <a:tabLst>
                <a:tab pos="5038725" algn="r"/>
              </a:tabLst>
              <a:defRPr lang="en-US" sz="1600" b="1" u="none" kern="1200" cap="none" baseline="0" dirty="0" smtClean="0">
                <a:solidFill>
                  <a:srgbClr val="58595B"/>
                </a:solidFill>
                <a:uFill>
                  <a:solidFill>
                    <a:schemeClr val="tx2"/>
                  </a:solidFill>
                </a:uFill>
                <a:latin typeface="+mn-lt"/>
                <a:ea typeface="+mn-ea"/>
                <a:cs typeface="+mn-cs"/>
              </a:defRPr>
            </a:lvl1pPr>
            <a:lvl2pPr marL="0" indent="0" defTabSz="1044000">
              <a:spcBef>
                <a:spcPts val="0"/>
              </a:spcBef>
              <a:spcAft>
                <a:spcPts val="300"/>
              </a:spcAft>
              <a:buClr>
                <a:schemeClr val="bg1"/>
              </a:buClr>
              <a:buSzPct val="25000"/>
              <a:buFont typeface="Arial" pitchFamily="34" charset="0"/>
              <a:buChar char="‮"/>
              <a:tabLst>
                <a:tab pos="5040000" algn="r"/>
              </a:tabLst>
              <a:defRPr lang="en-US" sz="1000" b="1" u="none" kern="1200" baseline="0" dirty="0" smtClean="0">
                <a:solidFill>
                  <a:srgbClr val="707C8A"/>
                </a:solidFill>
                <a:uFill>
                  <a:solidFill>
                    <a:schemeClr val="tx1"/>
                  </a:solidFill>
                </a:uFill>
                <a:latin typeface="+mn-lt"/>
                <a:ea typeface="+mn-ea"/>
                <a:cs typeface="+mn-cs"/>
              </a:defRPr>
            </a:lvl2pPr>
            <a:lvl3pPr marL="177800" indent="-177800">
              <a:spcBef>
                <a:spcPts val="0"/>
              </a:spcBef>
              <a:spcAft>
                <a:spcPts val="300"/>
              </a:spcAft>
              <a:buClr>
                <a:srgbClr val="A1ABB2"/>
              </a:buClr>
              <a:buSzPct val="100000"/>
              <a:buFont typeface="Arial" pitchFamily="34" charset="0"/>
              <a:buNone/>
              <a:tabLst>
                <a:tab pos="5040000" algn="r"/>
              </a:tabLst>
              <a:defRPr lang="en-US" sz="800" u="none" kern="1200" baseline="0" dirty="0" smtClean="0">
                <a:solidFill>
                  <a:srgbClr val="707C8A"/>
                </a:solidFill>
                <a:uFill>
                  <a:solidFill>
                    <a:schemeClr val="tx1">
                      <a:lumMod val="50000"/>
                      <a:lumOff val="50000"/>
                    </a:schemeClr>
                  </a:solidFill>
                </a:uFill>
                <a:latin typeface="+mn-lt"/>
                <a:ea typeface="+mn-ea"/>
                <a:cs typeface="+mn-cs"/>
              </a:defRPr>
            </a:lvl3pPr>
          </a:lstStyle>
          <a:p>
            <a:pPr lvl="0"/>
            <a:r>
              <a:rPr lang="en-US" dirty="0"/>
              <a:t>Section level 1</a:t>
            </a:r>
          </a:p>
        </p:txBody>
      </p:sp>
      <p:sp>
        <p:nvSpPr>
          <p:cNvPr id="9" name="Footer Placeholder 8"/>
          <p:cNvSpPr>
            <a:spLocks noGrp="1"/>
          </p:cNvSpPr>
          <p:nvPr>
            <p:ph type="ftr" sz="quarter" idx="14"/>
          </p:nvPr>
        </p:nvSpPr>
        <p:spPr/>
        <p:txBody>
          <a:bodyPr/>
          <a:lstStyle/>
          <a:p>
            <a:r>
              <a:rPr lang="en-US">
                <a:solidFill>
                  <a:srgbClr val="FFFFFF"/>
                </a:solidFill>
              </a:rPr>
              <a:t>Presentation Name / Month 2017</a:t>
            </a:r>
            <a:endParaRPr lang="en-US" dirty="0">
              <a:solidFill>
                <a:srgbClr val="FFFFFF"/>
              </a:solidFill>
            </a:endParaRPr>
          </a:p>
        </p:txBody>
      </p:sp>
      <p:sp>
        <p:nvSpPr>
          <p:cNvPr id="8"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3392172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 One Heading Level - 2 Column">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468313" y="1341439"/>
            <a:ext cx="8207376" cy="4895849"/>
          </a:xfrm>
          <a:prstGeom prst="rect">
            <a:avLst/>
          </a:prstGeom>
        </p:spPr>
        <p:txBody>
          <a:bodyPr numCol="2" spcCol="360000"/>
          <a:lstStyle>
            <a:lvl1pPr marL="0" indent="0">
              <a:spcBef>
                <a:spcPts val="1200"/>
              </a:spcBef>
              <a:spcAft>
                <a:spcPts val="300"/>
              </a:spcAft>
              <a:buClr>
                <a:schemeClr val="bg1"/>
              </a:buClr>
              <a:buSzPct val="25000"/>
              <a:buFont typeface="Arial" pitchFamily="34" charset="0"/>
              <a:buChar char="‮"/>
              <a:tabLst>
                <a:tab pos="8210550" algn="r"/>
              </a:tabLst>
              <a:defRPr lang="en-US" sz="1600" b="1" u="none" kern="1200" cap="none" baseline="0" dirty="0" smtClean="0">
                <a:solidFill>
                  <a:srgbClr val="58595B"/>
                </a:solidFill>
                <a:uFill>
                  <a:solidFill>
                    <a:schemeClr val="tx2"/>
                  </a:solidFill>
                </a:uFill>
                <a:latin typeface="+mn-lt"/>
                <a:ea typeface="+mn-ea"/>
                <a:cs typeface="+mn-cs"/>
              </a:defRPr>
            </a:lvl1pPr>
            <a:lvl2pPr marL="0" indent="0" defTabSz="1044000">
              <a:spcBef>
                <a:spcPts val="0"/>
              </a:spcBef>
              <a:spcAft>
                <a:spcPts val="300"/>
              </a:spcAft>
              <a:buClr>
                <a:schemeClr val="bg1"/>
              </a:buClr>
              <a:buSzPct val="25000"/>
              <a:buFont typeface="Arial" pitchFamily="34" charset="0"/>
              <a:buChar char="‮"/>
              <a:tabLst>
                <a:tab pos="8211600" algn="r"/>
              </a:tabLst>
              <a:defRPr lang="en-US" sz="1000" b="1" u="none" kern="1200" baseline="0" dirty="0" smtClean="0">
                <a:solidFill>
                  <a:srgbClr val="707C8A"/>
                </a:solidFill>
                <a:uFill>
                  <a:solidFill>
                    <a:schemeClr val="tx1"/>
                  </a:solidFill>
                </a:uFill>
                <a:latin typeface="+mn-lt"/>
                <a:ea typeface="+mn-ea"/>
                <a:cs typeface="+mn-cs"/>
              </a:defRPr>
            </a:lvl2pPr>
            <a:lvl3pPr marL="177800" indent="-177800">
              <a:spcBef>
                <a:spcPts val="0"/>
              </a:spcBef>
              <a:spcAft>
                <a:spcPts val="300"/>
              </a:spcAft>
              <a:buClr>
                <a:srgbClr val="A1ABB2"/>
              </a:buClr>
              <a:buSzPct val="100000"/>
              <a:buFont typeface="Arial" pitchFamily="34" charset="0"/>
              <a:buNone/>
              <a:tabLst>
                <a:tab pos="8210550" algn="r"/>
              </a:tabLst>
              <a:defRPr lang="en-US" sz="800" u="none" kern="1200" baseline="0" dirty="0" smtClean="0">
                <a:solidFill>
                  <a:srgbClr val="707C8A"/>
                </a:solidFill>
                <a:uFill>
                  <a:solidFill>
                    <a:schemeClr val="tx1">
                      <a:lumMod val="50000"/>
                      <a:lumOff val="50000"/>
                    </a:schemeClr>
                  </a:solidFill>
                </a:uFill>
                <a:latin typeface="+mn-lt"/>
                <a:ea typeface="+mn-ea"/>
                <a:cs typeface="+mn-cs"/>
              </a:defRPr>
            </a:lvl3pPr>
          </a:lstStyle>
          <a:p>
            <a:pPr lvl="0"/>
            <a:r>
              <a:rPr lang="en-US" dirty="0"/>
              <a:t>Section level 1</a:t>
            </a:r>
          </a:p>
        </p:txBody>
      </p:sp>
      <p:sp>
        <p:nvSpPr>
          <p:cNvPr id="9" name="Footer Placeholder 8"/>
          <p:cNvSpPr>
            <a:spLocks noGrp="1"/>
          </p:cNvSpPr>
          <p:nvPr>
            <p:ph type="ftr" sz="quarter" idx="14"/>
          </p:nvPr>
        </p:nvSpPr>
        <p:spPr/>
        <p:txBody>
          <a:bodyPr/>
          <a:lstStyle/>
          <a:p>
            <a:r>
              <a:rPr lang="en-US">
                <a:solidFill>
                  <a:srgbClr val="FFFFFF"/>
                </a:solidFill>
              </a:rPr>
              <a:t>Presentation Name / Month 2017</a:t>
            </a:r>
            <a:endParaRPr lang="en-US" dirty="0">
              <a:solidFill>
                <a:srgbClr val="FFFFFF"/>
              </a:solidFill>
            </a:endParaRPr>
          </a:p>
        </p:txBody>
      </p:sp>
      <p:sp>
        <p:nvSpPr>
          <p:cNvPr id="8"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
        <p:nvSpPr>
          <p:cNvPr id="13" name="TextBox 12"/>
          <p:cNvSpPr txBox="1"/>
          <p:nvPr userDrawn="1"/>
        </p:nvSpPr>
        <p:spPr>
          <a:xfrm>
            <a:off x="468313" y="504152"/>
            <a:ext cx="8207375" cy="461665"/>
          </a:xfrm>
          <a:prstGeom prst="rect">
            <a:avLst/>
          </a:prstGeom>
          <a:noFill/>
        </p:spPr>
        <p:txBody>
          <a:bodyPr wrap="square" lIns="0" rtlCol="0">
            <a:spAutoFit/>
          </a:bodyPr>
          <a:lstStyle/>
          <a:p>
            <a:r>
              <a:rPr lang="en-US" sz="2400" b="1" dirty="0">
                <a:solidFill>
                  <a:srgbClr val="00AB4E"/>
                </a:solidFill>
              </a:rPr>
              <a:t>Contents</a:t>
            </a:r>
          </a:p>
        </p:txBody>
      </p:sp>
    </p:spTree>
    <p:extLst>
      <p:ext uri="{BB962C8B-B14F-4D97-AF65-F5344CB8AC3E}">
        <p14:creationId xmlns:p14="http://schemas.microsoft.com/office/powerpoint/2010/main" val="3130861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able of Contents - 1 Column">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68313" y="1341439"/>
            <a:ext cx="8207376" cy="4895849"/>
          </a:xfrm>
          <a:prstGeom prst="rect">
            <a:avLst/>
          </a:prstGeom>
        </p:spPr>
        <p:txBody>
          <a:bodyPr/>
          <a:lstStyle>
            <a:lvl1pPr marL="0" indent="0">
              <a:spcBef>
                <a:spcPts val="1200"/>
              </a:spcBef>
              <a:spcAft>
                <a:spcPts val="300"/>
              </a:spcAft>
              <a:buClr>
                <a:schemeClr val="bg1"/>
              </a:buClr>
              <a:buSzPct val="25000"/>
              <a:buFont typeface="Arial" pitchFamily="34" charset="0"/>
              <a:buChar char="‮"/>
              <a:tabLst>
                <a:tab pos="5038725" algn="r"/>
              </a:tabLst>
              <a:defRPr lang="en-US" sz="1600" b="1" u="none" kern="1200" cap="all" baseline="0" dirty="0" smtClean="0">
                <a:solidFill>
                  <a:schemeClr val="tx1"/>
                </a:solidFill>
                <a:uFill>
                  <a:solidFill>
                    <a:schemeClr val="tx2"/>
                  </a:solidFill>
                </a:uFill>
                <a:latin typeface="+mn-lt"/>
                <a:ea typeface="+mn-ea"/>
                <a:cs typeface="+mn-cs"/>
              </a:defRPr>
            </a:lvl1pPr>
            <a:lvl2pPr marL="0" indent="0" defTabSz="1044000">
              <a:spcBef>
                <a:spcPts val="0"/>
              </a:spcBef>
              <a:spcAft>
                <a:spcPts val="300"/>
              </a:spcAft>
              <a:buClr>
                <a:schemeClr val="bg1"/>
              </a:buClr>
              <a:buSzPct val="25000"/>
              <a:buFont typeface="Arial" pitchFamily="34" charset="0"/>
              <a:buChar char="‮"/>
              <a:tabLst>
                <a:tab pos="5040000" algn="r"/>
              </a:tabLst>
              <a:defRPr lang="en-US" sz="1400" b="1" u="none" kern="1200" baseline="0" dirty="0" smtClean="0">
                <a:solidFill>
                  <a:srgbClr val="58595B"/>
                </a:solidFill>
                <a:uFill>
                  <a:solidFill>
                    <a:schemeClr val="tx1"/>
                  </a:solidFill>
                </a:uFill>
                <a:latin typeface="+mn-lt"/>
                <a:ea typeface="+mn-ea"/>
                <a:cs typeface="+mn-cs"/>
              </a:defRPr>
            </a:lvl2pPr>
            <a:lvl3pPr marL="177800" indent="-177800">
              <a:spcBef>
                <a:spcPts val="0"/>
              </a:spcBef>
              <a:spcAft>
                <a:spcPts val="300"/>
              </a:spcAft>
              <a:buClr>
                <a:srgbClr val="A1ABB2"/>
              </a:buClr>
              <a:buSzPct val="100000"/>
              <a:buFont typeface="Arial" pitchFamily="34" charset="0"/>
              <a:buNone/>
              <a:tabLst>
                <a:tab pos="5040000" algn="r"/>
              </a:tabLst>
              <a:defRPr lang="en-US" sz="1100" u="none" kern="1200" baseline="0" dirty="0" smtClean="0">
                <a:solidFill>
                  <a:srgbClr val="58595B"/>
                </a:solidFill>
                <a:uFill>
                  <a:solidFill>
                    <a:schemeClr val="tx1">
                      <a:lumMod val="50000"/>
                      <a:lumOff val="50000"/>
                    </a:schemeClr>
                  </a:solidFill>
                </a:uFill>
                <a:latin typeface="+mn-lt"/>
                <a:ea typeface="+mn-ea"/>
                <a:cs typeface="+mn-cs"/>
              </a:defRPr>
            </a:lvl3pPr>
          </a:lstStyle>
          <a:p>
            <a:pPr lvl="0"/>
            <a:r>
              <a:rPr lang="en-US" dirty="0"/>
              <a:t>Section level 1</a:t>
            </a:r>
          </a:p>
          <a:p>
            <a:pPr lvl="1"/>
            <a:r>
              <a:rPr lang="en-US" dirty="0"/>
              <a:t>Section level 2</a:t>
            </a:r>
          </a:p>
          <a:p>
            <a:pPr lvl="2"/>
            <a:r>
              <a:rPr lang="en-US" dirty="0"/>
              <a:t>Section level 3</a:t>
            </a:r>
          </a:p>
        </p:txBody>
      </p:sp>
      <p:sp>
        <p:nvSpPr>
          <p:cNvPr id="10" name="Footer Placeholder 8"/>
          <p:cNvSpPr>
            <a:spLocks noGrp="1"/>
          </p:cNvSpPr>
          <p:nvPr>
            <p:ph type="ftr" sz="quarter" idx="14"/>
          </p:nvPr>
        </p:nvSpPr>
        <p:spPr>
          <a:xfrm>
            <a:off x="4716462" y="0"/>
            <a:ext cx="3959225" cy="360000"/>
          </a:xfrm>
        </p:spPr>
        <p:txBody>
          <a:bodyPr/>
          <a:lstStyle/>
          <a:p>
            <a:r>
              <a:rPr lang="en-US" dirty="0">
                <a:solidFill>
                  <a:srgbClr val="FFFFFF"/>
                </a:solidFill>
              </a:rPr>
              <a:t>Presentation Name / Month 2017</a:t>
            </a:r>
          </a:p>
        </p:txBody>
      </p:sp>
      <p:sp>
        <p:nvSpPr>
          <p:cNvPr id="11"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
        <p:nvSpPr>
          <p:cNvPr id="13" name="TextBox 12"/>
          <p:cNvSpPr txBox="1"/>
          <p:nvPr userDrawn="1"/>
        </p:nvSpPr>
        <p:spPr>
          <a:xfrm>
            <a:off x="468313" y="504152"/>
            <a:ext cx="8207375" cy="461665"/>
          </a:xfrm>
          <a:prstGeom prst="rect">
            <a:avLst/>
          </a:prstGeom>
          <a:noFill/>
        </p:spPr>
        <p:txBody>
          <a:bodyPr wrap="square" lIns="0" rtlCol="0">
            <a:spAutoFit/>
          </a:bodyPr>
          <a:lstStyle/>
          <a:p>
            <a:r>
              <a:rPr lang="en-US" sz="2400" b="1" dirty="0">
                <a:solidFill>
                  <a:srgbClr val="00AB4E"/>
                </a:solidFill>
              </a:rPr>
              <a:t>Contents</a:t>
            </a:r>
          </a:p>
        </p:txBody>
      </p:sp>
    </p:spTree>
    <p:extLst>
      <p:ext uri="{BB962C8B-B14F-4D97-AF65-F5344CB8AC3E}">
        <p14:creationId xmlns:p14="http://schemas.microsoft.com/office/powerpoint/2010/main" val="735305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s - 2 Column">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468313" y="1341439"/>
            <a:ext cx="8207376" cy="4895849"/>
          </a:xfrm>
          <a:prstGeom prst="rect">
            <a:avLst/>
          </a:prstGeom>
        </p:spPr>
        <p:txBody>
          <a:bodyPr numCol="2" spcCol="360000"/>
          <a:lstStyle>
            <a:lvl1pPr marL="0" indent="0">
              <a:spcBef>
                <a:spcPts val="1200"/>
              </a:spcBef>
              <a:spcAft>
                <a:spcPts val="300"/>
              </a:spcAft>
              <a:buClr>
                <a:schemeClr val="bg1"/>
              </a:buClr>
              <a:buSzPct val="25000"/>
              <a:buFont typeface="Arial" pitchFamily="34" charset="0"/>
              <a:buChar char="‮"/>
              <a:tabLst>
                <a:tab pos="8210550" algn="r"/>
              </a:tabLst>
              <a:defRPr lang="en-US" sz="1600" b="1" u="none" kern="1200" cap="all" baseline="0" dirty="0" smtClean="0">
                <a:solidFill>
                  <a:schemeClr val="tx1"/>
                </a:solidFill>
                <a:uFill>
                  <a:solidFill>
                    <a:schemeClr val="tx2"/>
                  </a:solidFill>
                </a:uFill>
                <a:latin typeface="+mn-lt"/>
                <a:ea typeface="+mn-ea"/>
                <a:cs typeface="+mn-cs"/>
              </a:defRPr>
            </a:lvl1pPr>
            <a:lvl2pPr marL="0" indent="0" defTabSz="1044000">
              <a:spcBef>
                <a:spcPts val="0"/>
              </a:spcBef>
              <a:spcAft>
                <a:spcPts val="300"/>
              </a:spcAft>
              <a:buClr>
                <a:schemeClr val="bg1"/>
              </a:buClr>
              <a:buSzPct val="25000"/>
              <a:buFont typeface="Arial" pitchFamily="34" charset="0"/>
              <a:buChar char="‮"/>
              <a:tabLst>
                <a:tab pos="8211600" algn="r"/>
              </a:tabLst>
              <a:defRPr lang="en-US" sz="1400" b="1" u="none" kern="1200" baseline="0" dirty="0" smtClean="0">
                <a:solidFill>
                  <a:srgbClr val="58595B"/>
                </a:solidFill>
                <a:uFill>
                  <a:solidFill>
                    <a:schemeClr val="tx1"/>
                  </a:solidFill>
                </a:uFill>
                <a:latin typeface="+mn-lt"/>
                <a:ea typeface="+mn-ea"/>
                <a:cs typeface="+mn-cs"/>
              </a:defRPr>
            </a:lvl2pPr>
            <a:lvl3pPr marL="177800" indent="-177800">
              <a:spcBef>
                <a:spcPts val="0"/>
              </a:spcBef>
              <a:spcAft>
                <a:spcPts val="300"/>
              </a:spcAft>
              <a:buClr>
                <a:srgbClr val="A1ABB2"/>
              </a:buClr>
              <a:buSzPct val="100000"/>
              <a:buFont typeface="Arial" pitchFamily="34" charset="0"/>
              <a:buNone/>
              <a:tabLst>
                <a:tab pos="8210550" algn="r"/>
              </a:tabLst>
              <a:defRPr lang="en-US" sz="1100" u="none" kern="1200" baseline="0" dirty="0" smtClean="0">
                <a:solidFill>
                  <a:srgbClr val="58595B"/>
                </a:solidFill>
                <a:uFill>
                  <a:solidFill>
                    <a:schemeClr val="tx1">
                      <a:lumMod val="50000"/>
                      <a:lumOff val="50000"/>
                    </a:schemeClr>
                  </a:solidFill>
                </a:uFill>
                <a:latin typeface="+mn-lt"/>
                <a:ea typeface="+mn-ea"/>
                <a:cs typeface="+mn-cs"/>
              </a:defRPr>
            </a:lvl3pPr>
          </a:lstStyle>
          <a:p>
            <a:pPr lvl="0"/>
            <a:r>
              <a:rPr lang="en-US" dirty="0"/>
              <a:t>Section Level 1</a:t>
            </a:r>
          </a:p>
          <a:p>
            <a:pPr lvl="1"/>
            <a:r>
              <a:rPr lang="en-US" dirty="0"/>
              <a:t>Section level 2</a:t>
            </a:r>
          </a:p>
          <a:p>
            <a:pPr lvl="2"/>
            <a:r>
              <a:rPr lang="en-US" dirty="0"/>
              <a:t>Section level 3</a:t>
            </a:r>
          </a:p>
        </p:txBody>
      </p:sp>
      <p:sp>
        <p:nvSpPr>
          <p:cNvPr id="8" name="Footer Placeholder 8"/>
          <p:cNvSpPr>
            <a:spLocks noGrp="1"/>
          </p:cNvSpPr>
          <p:nvPr>
            <p:ph type="ftr" sz="quarter" idx="14"/>
          </p:nvPr>
        </p:nvSpPr>
        <p:spPr>
          <a:xfrm>
            <a:off x="4716462" y="0"/>
            <a:ext cx="3959225" cy="360000"/>
          </a:xfrm>
        </p:spPr>
        <p:txBody>
          <a:bodyPr/>
          <a:lstStyle/>
          <a:p>
            <a:r>
              <a:rPr lang="en-US">
                <a:solidFill>
                  <a:srgbClr val="FFFFFF"/>
                </a:solidFill>
              </a:rPr>
              <a:t>Presentation Name / Month 2017</a:t>
            </a:r>
            <a:endParaRPr lang="en-US" dirty="0">
              <a:solidFill>
                <a:srgbClr val="FFFFFF"/>
              </a:solidFill>
            </a:endParaRPr>
          </a:p>
        </p:txBody>
      </p:sp>
      <p:sp>
        <p:nvSpPr>
          <p:cNvPr id="13"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
        <p:nvSpPr>
          <p:cNvPr id="14" name="TextBox 13"/>
          <p:cNvSpPr txBox="1"/>
          <p:nvPr userDrawn="1"/>
        </p:nvSpPr>
        <p:spPr>
          <a:xfrm>
            <a:off x="468313" y="504152"/>
            <a:ext cx="8207375" cy="461665"/>
          </a:xfrm>
          <a:prstGeom prst="rect">
            <a:avLst/>
          </a:prstGeom>
          <a:noFill/>
        </p:spPr>
        <p:txBody>
          <a:bodyPr wrap="square" lIns="0" rtlCol="0">
            <a:spAutoFit/>
          </a:bodyPr>
          <a:lstStyle/>
          <a:p>
            <a:r>
              <a:rPr lang="en-US" sz="2400" b="1" dirty="0">
                <a:solidFill>
                  <a:srgbClr val="00AB4E"/>
                </a:solidFill>
              </a:rPr>
              <a:t>Contents</a:t>
            </a:r>
          </a:p>
        </p:txBody>
      </p:sp>
    </p:spTree>
    <p:extLst>
      <p:ext uri="{BB962C8B-B14F-4D97-AF65-F5344CB8AC3E}">
        <p14:creationId xmlns:p14="http://schemas.microsoft.com/office/powerpoint/2010/main" val="1225814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68313" y="836640"/>
            <a:ext cx="8207376" cy="1821740"/>
          </a:xfrm>
          <a:prstGeom prst="rect">
            <a:avLst/>
          </a:prstGeom>
        </p:spPr>
        <p:txBody>
          <a:bodyPr anchor="b"/>
          <a:lstStyle>
            <a:lvl1pPr>
              <a:defRPr sz="2800" spc="0" baseline="0"/>
            </a:lvl1pPr>
          </a:lstStyle>
          <a:p>
            <a:r>
              <a:rPr lang="en-US" dirty="0"/>
              <a:t>Section divider title here in sentence case</a:t>
            </a:r>
          </a:p>
        </p:txBody>
      </p:sp>
      <p:cxnSp>
        <p:nvCxnSpPr>
          <p:cNvPr id="13" name="Straight Connector 12"/>
          <p:cNvCxnSpPr/>
          <p:nvPr userDrawn="1"/>
        </p:nvCxnSpPr>
        <p:spPr>
          <a:xfrm>
            <a:off x="468313" y="2729818"/>
            <a:ext cx="8207375" cy="0"/>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Footer Placeholder 8"/>
          <p:cNvSpPr>
            <a:spLocks noGrp="1"/>
          </p:cNvSpPr>
          <p:nvPr>
            <p:ph type="ftr" sz="quarter" idx="14"/>
          </p:nvPr>
        </p:nvSpPr>
        <p:spPr>
          <a:xfrm>
            <a:off x="4716462" y="0"/>
            <a:ext cx="3959225" cy="360000"/>
          </a:xfrm>
        </p:spPr>
        <p:txBody>
          <a:bodyPr/>
          <a:lstStyle/>
          <a:p>
            <a:r>
              <a:rPr lang="en-US" dirty="0">
                <a:solidFill>
                  <a:srgbClr val="FFFFFF"/>
                </a:solidFill>
              </a:rPr>
              <a:t>Presentation Name / Month 2017</a:t>
            </a:r>
          </a:p>
        </p:txBody>
      </p:sp>
      <p:sp>
        <p:nvSpPr>
          <p:cNvPr id="14"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
        <p:nvSpPr>
          <p:cNvPr id="6" name="Text Placeholder 4"/>
          <p:cNvSpPr>
            <a:spLocks noGrp="1"/>
          </p:cNvSpPr>
          <p:nvPr>
            <p:ph type="body" sz="quarter" idx="13"/>
          </p:nvPr>
        </p:nvSpPr>
        <p:spPr>
          <a:xfrm>
            <a:off x="468313" y="4797191"/>
            <a:ext cx="8207375" cy="1390433"/>
          </a:xfrm>
          <a:prstGeom prst="rect">
            <a:avLst/>
          </a:prstGeom>
        </p:spPr>
        <p:txBody>
          <a:bodyPr anchor="b"/>
          <a:lstStyle>
            <a:lvl1pPr>
              <a:spcBef>
                <a:spcPts val="0"/>
              </a:spcBef>
              <a:spcAft>
                <a:spcPts val="600"/>
              </a:spcAft>
              <a:buNone/>
              <a:defRPr sz="1400" b="0">
                <a:solidFill>
                  <a:srgbClr val="58595B"/>
                </a:solidFill>
              </a:defRPr>
            </a:lvl1pPr>
          </a:lstStyle>
          <a:p>
            <a:pPr lvl="0"/>
            <a:r>
              <a:rPr lang="en-US" b="1"/>
              <a:t>Click to edit Master text styles</a:t>
            </a:r>
          </a:p>
        </p:txBody>
      </p:sp>
    </p:spTree>
    <p:extLst>
      <p:ext uri="{BB962C8B-B14F-4D97-AF65-F5344CB8AC3E}">
        <p14:creationId xmlns:p14="http://schemas.microsoft.com/office/powerpoint/2010/main" val="1198597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7" name="Footer Placeholder 6"/>
          <p:cNvSpPr>
            <a:spLocks noGrp="1"/>
          </p:cNvSpPr>
          <p:nvPr>
            <p:ph type="ftr" sz="quarter" idx="11"/>
          </p:nvPr>
        </p:nvSpPr>
        <p:spPr/>
        <p:txBody>
          <a:bodyPr/>
          <a:lstStyle/>
          <a:p>
            <a:r>
              <a:rPr lang="en-US">
                <a:solidFill>
                  <a:srgbClr val="FFFFFF"/>
                </a:solidFill>
              </a:rPr>
              <a:t>Presentation Name / Month 2017</a:t>
            </a:r>
            <a:endParaRPr lang="en-US" dirty="0">
              <a:solidFill>
                <a:srgbClr val="FFFFFF"/>
              </a:solidFill>
            </a:endParaRPr>
          </a:p>
        </p:txBody>
      </p:sp>
      <p:sp>
        <p:nvSpPr>
          <p:cNvPr id="11" name="Gray text above slide title"/>
          <p:cNvSpPr>
            <a:spLocks noGrp="1"/>
          </p:cNvSpPr>
          <p:nvPr>
            <p:ph type="body" sz="quarter" idx="12"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8"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
        <p:nvSpPr>
          <p:cNvPr id="10" name="Content Placeholder 2"/>
          <p:cNvSpPr>
            <a:spLocks noGrp="1"/>
          </p:cNvSpPr>
          <p:nvPr>
            <p:ph idx="1"/>
          </p:nvPr>
        </p:nvSpPr>
        <p:spPr>
          <a:xfrm>
            <a:off x="468313" y="1484314"/>
            <a:ext cx="8207375" cy="4752975"/>
          </a:xfrm>
          <a:prstGeom prst="rect">
            <a:avLst/>
          </a:prstGeom>
        </p:spPr>
        <p:txBody>
          <a:bodyPr/>
          <a:lstStyle>
            <a:lvl1pPr>
              <a:spcBef>
                <a:spcPts val="600"/>
              </a:spcBef>
              <a:defRPr/>
            </a:lvl1pPr>
            <a:lvl2pPr>
              <a:spcBef>
                <a:spcPts val="600"/>
              </a:spcBef>
              <a:defRPr/>
            </a:lvl2pPr>
            <a:lvl3pPr>
              <a:spcBef>
                <a:spcPts val="600"/>
              </a:spcBef>
              <a:defRPr/>
            </a:lvl3pPr>
            <a:lvl4pPr marL="727075" indent="-179388">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6753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7" name="Content Placeholder 2"/>
          <p:cNvSpPr>
            <a:spLocks noGrp="1"/>
          </p:cNvSpPr>
          <p:nvPr>
            <p:ph idx="1"/>
          </p:nvPr>
        </p:nvSpPr>
        <p:spPr>
          <a:xfrm>
            <a:off x="468313" y="1484314"/>
            <a:ext cx="3959225" cy="475297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1"/>
          </p:nvPr>
        </p:nvSpPr>
        <p:spPr>
          <a:xfrm>
            <a:off x="4716463" y="1484314"/>
            <a:ext cx="3959225" cy="475297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2"/>
          </p:nvPr>
        </p:nvSpPr>
        <p:spPr/>
        <p:txBody>
          <a:bodyPr/>
          <a:lstStyle/>
          <a:p>
            <a:r>
              <a:rPr lang="en-US">
                <a:solidFill>
                  <a:srgbClr val="FFFFFF"/>
                </a:solidFill>
              </a:rPr>
              <a:t>Presentation Name / Month 2017</a:t>
            </a:r>
            <a:endParaRPr lang="en-US" dirty="0">
              <a:solidFill>
                <a:srgbClr val="FFFFFF"/>
              </a:solidFill>
            </a:endParaRPr>
          </a:p>
        </p:txBody>
      </p:sp>
      <p:sp>
        <p:nvSpPr>
          <p:cNvPr id="11" name="Gray text above slide title"/>
          <p:cNvSpPr>
            <a:spLocks noGrp="1"/>
          </p:cNvSpPr>
          <p:nvPr>
            <p:ph type="body" sz="quarter" idx="13" hasCustomPrompt="1"/>
          </p:nvPr>
        </p:nvSpPr>
        <p:spPr>
          <a:xfrm>
            <a:off x="468312"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3"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3804768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Placeholders v2">
    <p:spTree>
      <p:nvGrpSpPr>
        <p:cNvPr id="1" name=""/>
        <p:cNvGrpSpPr/>
        <p:nvPr/>
      </p:nvGrpSpPr>
      <p:grpSpPr>
        <a:xfrm>
          <a:off x="0" y="0"/>
          <a:ext cx="0" cy="0"/>
          <a:chOff x="0" y="0"/>
          <a:chExt cx="0" cy="0"/>
        </a:xfrm>
      </p:grpSpPr>
      <p:sp>
        <p:nvSpPr>
          <p:cNvPr id="14"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8" name="Content Placeholder 2"/>
          <p:cNvSpPr>
            <a:spLocks noGrp="1"/>
          </p:cNvSpPr>
          <p:nvPr>
            <p:ph idx="1"/>
          </p:nvPr>
        </p:nvSpPr>
        <p:spPr>
          <a:xfrm>
            <a:off x="468313" y="1484313"/>
            <a:ext cx="8207376"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1"/>
          </p:nvPr>
        </p:nvSpPr>
        <p:spPr>
          <a:xfrm>
            <a:off x="468313" y="4005263"/>
            <a:ext cx="8207376"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2"/>
          </p:nvPr>
        </p:nvSpPr>
        <p:spPr/>
        <p:txBody>
          <a:bodyPr/>
          <a:lstStyle/>
          <a:p>
            <a:r>
              <a:rPr lang="en-US">
                <a:solidFill>
                  <a:srgbClr val="FFFFFF"/>
                </a:solidFill>
              </a:rPr>
              <a:t>Presentation Name / Month 2017</a:t>
            </a:r>
            <a:endParaRPr lang="en-US" dirty="0">
              <a:solidFill>
                <a:srgbClr val="FFFFFF"/>
              </a:solidFill>
            </a:endParaRPr>
          </a:p>
        </p:txBody>
      </p:sp>
      <p:sp>
        <p:nvSpPr>
          <p:cNvPr id="10" name="Gray text above slide title"/>
          <p:cNvSpPr>
            <a:spLocks noGrp="1"/>
          </p:cNvSpPr>
          <p:nvPr>
            <p:ph type="body" sz="quarter" idx="13"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3"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3343981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5"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12" name="Content Placeholder 2"/>
          <p:cNvSpPr>
            <a:spLocks noGrp="1"/>
          </p:cNvSpPr>
          <p:nvPr>
            <p:ph idx="1"/>
          </p:nvPr>
        </p:nvSpPr>
        <p:spPr>
          <a:xfrm>
            <a:off x="468313" y="1484314"/>
            <a:ext cx="2537664" cy="4752974"/>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1"/>
          </p:nvPr>
        </p:nvSpPr>
        <p:spPr>
          <a:xfrm>
            <a:off x="3270902" y="1484314"/>
            <a:ext cx="2570400" cy="4752974"/>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2"/>
          </p:nvPr>
        </p:nvSpPr>
        <p:spPr>
          <a:xfrm>
            <a:off x="6106227" y="1484314"/>
            <a:ext cx="2569462" cy="4752974"/>
          </a:xfrm>
          <a:prstGeom prst="rect">
            <a:avLst/>
          </a:prstGeom>
        </p:spPr>
        <p:txBody>
          <a:bodyPr/>
          <a:lstStyle>
            <a:lvl4pPr marL="727075" indent="-179388">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3"/>
          </p:nvPr>
        </p:nvSpPr>
        <p:spPr/>
        <p:txBody>
          <a:bodyPr/>
          <a:lstStyle/>
          <a:p>
            <a:r>
              <a:rPr lang="en-US">
                <a:solidFill>
                  <a:srgbClr val="FFFFFF"/>
                </a:solidFill>
              </a:rPr>
              <a:t>Presentation Name / Month 2017</a:t>
            </a:r>
            <a:endParaRPr lang="en-US" dirty="0">
              <a:solidFill>
                <a:srgbClr val="FFFFFF"/>
              </a:solidFill>
            </a:endParaRPr>
          </a:p>
        </p:txBody>
      </p:sp>
      <p:sp>
        <p:nvSpPr>
          <p:cNvPr id="9" name="Gray text above slide title"/>
          <p:cNvSpPr>
            <a:spLocks noGrp="1"/>
          </p:cNvSpPr>
          <p:nvPr>
            <p:ph type="body" sz="quarter" idx="14"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4"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320528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Placeholders v2">
    <p:spTree>
      <p:nvGrpSpPr>
        <p:cNvPr id="1" name=""/>
        <p:cNvGrpSpPr/>
        <p:nvPr/>
      </p:nvGrpSpPr>
      <p:grpSpPr>
        <a:xfrm>
          <a:off x="0" y="0"/>
          <a:ext cx="0" cy="0"/>
          <a:chOff x="0" y="0"/>
          <a:chExt cx="0" cy="0"/>
        </a:xfrm>
      </p:grpSpPr>
      <p:sp>
        <p:nvSpPr>
          <p:cNvPr id="15"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8" name="Content Placeholder 2"/>
          <p:cNvSpPr>
            <a:spLocks noGrp="1"/>
          </p:cNvSpPr>
          <p:nvPr>
            <p:ph idx="1"/>
          </p:nvPr>
        </p:nvSpPr>
        <p:spPr>
          <a:xfrm>
            <a:off x="468313" y="1484314"/>
            <a:ext cx="3959225" cy="475297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1"/>
          </p:nvPr>
        </p:nvSpPr>
        <p:spPr>
          <a:xfrm>
            <a:off x="4716463" y="1484313"/>
            <a:ext cx="3959225"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2"/>
          </p:nvPr>
        </p:nvSpPr>
        <p:spPr>
          <a:xfrm>
            <a:off x="4716463" y="4005263"/>
            <a:ext cx="3959225"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3"/>
          </p:nvPr>
        </p:nvSpPr>
        <p:spPr/>
        <p:txBody>
          <a:bodyPr/>
          <a:lstStyle/>
          <a:p>
            <a:r>
              <a:rPr lang="en-US">
                <a:solidFill>
                  <a:srgbClr val="FFFFFF"/>
                </a:solidFill>
              </a:rPr>
              <a:t>Presentation Name / Month 2017</a:t>
            </a:r>
            <a:endParaRPr lang="en-US" dirty="0">
              <a:solidFill>
                <a:srgbClr val="FFFFFF"/>
              </a:solidFill>
            </a:endParaRPr>
          </a:p>
        </p:txBody>
      </p:sp>
      <p:sp>
        <p:nvSpPr>
          <p:cNvPr id="10" name="Gray text above slide title"/>
          <p:cNvSpPr>
            <a:spLocks noGrp="1"/>
          </p:cNvSpPr>
          <p:nvPr>
            <p:ph type="body" sz="quarter" idx="14"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4"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219753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68313" y="1916113"/>
            <a:ext cx="8207375" cy="4321175"/>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8263830" y="270195"/>
            <a:ext cx="411858" cy="153888"/>
          </a:xfrm>
        </p:spPr>
        <p:txBody>
          <a:bodyPr/>
          <a:lstStyle/>
          <a:p>
            <a:fld id="{4704619B-9823-F845-874B-2390AC991BC7}" type="slidenum">
              <a:rPr lang="en-US" smtClean="0"/>
              <a:t>‹#›</a:t>
            </a:fld>
            <a:endParaRPr lang="en-US" dirty="0"/>
          </a:p>
        </p:txBody>
      </p:sp>
      <p:sp>
        <p:nvSpPr>
          <p:cNvPr id="8" name="Text Placeholder 7"/>
          <p:cNvSpPr>
            <a:spLocks noGrp="1"/>
          </p:cNvSpPr>
          <p:nvPr>
            <p:ph type="body" sz="quarter" idx="13"/>
          </p:nvPr>
        </p:nvSpPr>
        <p:spPr>
          <a:xfrm>
            <a:off x="468313" y="1389888"/>
            <a:ext cx="8207375" cy="244800"/>
          </a:xfrm>
        </p:spPr>
        <p:txBody>
          <a:bodyPr wrap="square">
            <a:spAutoFit/>
          </a:bodyPr>
          <a:lstStyle>
            <a:lvl1pPr marL="0" indent="0">
              <a:lnSpc>
                <a:spcPct val="100000"/>
              </a:lnSpc>
              <a:buNone/>
              <a:defRPr sz="1600"/>
            </a:lvl1pPr>
          </a:lstStyle>
          <a:p>
            <a:pPr lvl="0"/>
            <a:r>
              <a:rPr lang="en-US"/>
              <a:t>Edit Master text styles</a:t>
            </a:r>
          </a:p>
        </p:txBody>
      </p:sp>
    </p:spTree>
    <p:extLst>
      <p:ext uri="{BB962C8B-B14F-4D97-AF65-F5344CB8AC3E}">
        <p14:creationId xmlns:p14="http://schemas.microsoft.com/office/powerpoint/2010/main" val="174853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laceholders v3">
    <p:spTree>
      <p:nvGrpSpPr>
        <p:cNvPr id="1" name=""/>
        <p:cNvGrpSpPr/>
        <p:nvPr/>
      </p:nvGrpSpPr>
      <p:grpSpPr>
        <a:xfrm>
          <a:off x="0" y="0"/>
          <a:ext cx="0" cy="0"/>
          <a:chOff x="0" y="0"/>
          <a:chExt cx="0" cy="0"/>
        </a:xfrm>
      </p:grpSpPr>
      <p:sp>
        <p:nvSpPr>
          <p:cNvPr id="13"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9" name="Content Placeholder 2"/>
          <p:cNvSpPr>
            <a:spLocks noGrp="1"/>
          </p:cNvSpPr>
          <p:nvPr>
            <p:ph idx="1"/>
          </p:nvPr>
        </p:nvSpPr>
        <p:spPr>
          <a:xfrm>
            <a:off x="4716463" y="1484314"/>
            <a:ext cx="3959225" cy="475297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1"/>
          </p:nvPr>
        </p:nvSpPr>
        <p:spPr>
          <a:xfrm>
            <a:off x="468313" y="1484313"/>
            <a:ext cx="3959226"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2"/>
          </p:nvPr>
        </p:nvSpPr>
        <p:spPr>
          <a:xfrm>
            <a:off x="468313" y="4005263"/>
            <a:ext cx="3959225"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p:cNvSpPr>
            <a:spLocks noGrp="1"/>
          </p:cNvSpPr>
          <p:nvPr>
            <p:ph type="ftr" sz="quarter" idx="13"/>
          </p:nvPr>
        </p:nvSpPr>
        <p:spPr/>
        <p:txBody>
          <a:bodyPr/>
          <a:lstStyle/>
          <a:p>
            <a:r>
              <a:rPr lang="en-US">
                <a:solidFill>
                  <a:srgbClr val="FFFFFF"/>
                </a:solidFill>
              </a:rPr>
              <a:t>Presentation Name / Month 2017</a:t>
            </a:r>
            <a:endParaRPr lang="en-US" dirty="0">
              <a:solidFill>
                <a:srgbClr val="FFFFFF"/>
              </a:solidFill>
            </a:endParaRPr>
          </a:p>
        </p:txBody>
      </p:sp>
      <p:sp>
        <p:nvSpPr>
          <p:cNvPr id="10" name="Gray text above slide title"/>
          <p:cNvSpPr>
            <a:spLocks noGrp="1"/>
          </p:cNvSpPr>
          <p:nvPr>
            <p:ph type="body" sz="quarter" idx="14"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6"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4059601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laceholders v4">
    <p:spTree>
      <p:nvGrpSpPr>
        <p:cNvPr id="1" name=""/>
        <p:cNvGrpSpPr/>
        <p:nvPr/>
      </p:nvGrpSpPr>
      <p:grpSpPr>
        <a:xfrm>
          <a:off x="0" y="0"/>
          <a:ext cx="0" cy="0"/>
          <a:chOff x="0" y="0"/>
          <a:chExt cx="0" cy="0"/>
        </a:xfrm>
      </p:grpSpPr>
      <p:sp>
        <p:nvSpPr>
          <p:cNvPr id="13"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9" name="Content Placeholder 2"/>
          <p:cNvSpPr>
            <a:spLocks noGrp="1"/>
          </p:cNvSpPr>
          <p:nvPr>
            <p:ph idx="1"/>
          </p:nvPr>
        </p:nvSpPr>
        <p:spPr>
          <a:xfrm>
            <a:off x="468313" y="1484313"/>
            <a:ext cx="8207376"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1"/>
          </p:nvPr>
        </p:nvSpPr>
        <p:spPr>
          <a:xfrm>
            <a:off x="468313" y="4005263"/>
            <a:ext cx="3959226" cy="2232025"/>
          </a:xfrm>
          <a:prstGeom prst="rect">
            <a:avLst/>
          </a:prstGeom>
        </p:spPr>
        <p:txBody>
          <a:bodyPr/>
          <a:lstStyle>
            <a:lvl4pPr marL="727075" indent="-179388">
              <a:tabLs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2"/>
          </p:nvPr>
        </p:nvSpPr>
        <p:spPr>
          <a:xfrm>
            <a:off x="4716463" y="4005263"/>
            <a:ext cx="3959225"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p:cNvSpPr>
            <a:spLocks noGrp="1"/>
          </p:cNvSpPr>
          <p:nvPr>
            <p:ph type="ftr" sz="quarter" idx="13"/>
          </p:nvPr>
        </p:nvSpPr>
        <p:spPr/>
        <p:txBody>
          <a:bodyPr/>
          <a:lstStyle/>
          <a:p>
            <a:r>
              <a:rPr lang="en-US">
                <a:solidFill>
                  <a:srgbClr val="FFFFFF"/>
                </a:solidFill>
              </a:rPr>
              <a:t>Presentation Name / Month 2017</a:t>
            </a:r>
            <a:endParaRPr lang="en-US" dirty="0">
              <a:solidFill>
                <a:srgbClr val="FFFFFF"/>
              </a:solidFill>
            </a:endParaRPr>
          </a:p>
        </p:txBody>
      </p:sp>
      <p:sp>
        <p:nvSpPr>
          <p:cNvPr id="10" name="Gray text above slide title"/>
          <p:cNvSpPr>
            <a:spLocks noGrp="1"/>
          </p:cNvSpPr>
          <p:nvPr>
            <p:ph type="body" sz="quarter" idx="14"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6"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1965750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laceholders v5">
    <p:spTree>
      <p:nvGrpSpPr>
        <p:cNvPr id="1" name=""/>
        <p:cNvGrpSpPr/>
        <p:nvPr/>
      </p:nvGrpSpPr>
      <p:grpSpPr>
        <a:xfrm>
          <a:off x="0" y="0"/>
          <a:ext cx="0" cy="0"/>
          <a:chOff x="0" y="0"/>
          <a:chExt cx="0" cy="0"/>
        </a:xfrm>
      </p:grpSpPr>
      <p:sp>
        <p:nvSpPr>
          <p:cNvPr id="13"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9" name="Content Placeholder 2"/>
          <p:cNvSpPr>
            <a:spLocks noGrp="1"/>
          </p:cNvSpPr>
          <p:nvPr>
            <p:ph idx="11"/>
          </p:nvPr>
        </p:nvSpPr>
        <p:spPr>
          <a:xfrm>
            <a:off x="468312" y="1484313"/>
            <a:ext cx="3959225"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4716463" y="1484313"/>
            <a:ext cx="3959225"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468313" y="4005263"/>
            <a:ext cx="8207376" cy="2232025"/>
          </a:xfrm>
          <a:prstGeom prst="rect">
            <a:avLst/>
          </a:prstGeom>
        </p:spPr>
        <p:txBody>
          <a:bodyPr/>
          <a:lstStyle>
            <a:lvl4pPr marL="727075" indent="-179388">
              <a:tabLs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p:cNvSpPr>
            <a:spLocks noGrp="1"/>
          </p:cNvSpPr>
          <p:nvPr>
            <p:ph type="ftr" sz="quarter" idx="20"/>
          </p:nvPr>
        </p:nvSpPr>
        <p:spPr/>
        <p:txBody>
          <a:bodyPr/>
          <a:lstStyle/>
          <a:p>
            <a:r>
              <a:rPr lang="en-US">
                <a:solidFill>
                  <a:srgbClr val="FFFFFF"/>
                </a:solidFill>
              </a:rPr>
              <a:t>Presentation Name / Month 2017</a:t>
            </a:r>
            <a:endParaRPr lang="en-US" dirty="0">
              <a:solidFill>
                <a:srgbClr val="FFFFFF"/>
              </a:solidFill>
            </a:endParaRPr>
          </a:p>
        </p:txBody>
      </p:sp>
      <p:sp>
        <p:nvSpPr>
          <p:cNvPr id="10" name="Gray text above slide title"/>
          <p:cNvSpPr>
            <a:spLocks noGrp="1"/>
          </p:cNvSpPr>
          <p:nvPr>
            <p:ph type="body" sz="quarter" idx="14"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6"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1944112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laceholders">
    <p:spTree>
      <p:nvGrpSpPr>
        <p:cNvPr id="1" name=""/>
        <p:cNvGrpSpPr/>
        <p:nvPr/>
      </p:nvGrpSpPr>
      <p:grpSpPr>
        <a:xfrm>
          <a:off x="0" y="0"/>
          <a:ext cx="0" cy="0"/>
          <a:chOff x="0" y="0"/>
          <a:chExt cx="0" cy="0"/>
        </a:xfrm>
      </p:grpSpPr>
      <p:sp>
        <p:nvSpPr>
          <p:cNvPr id="13"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11" name="Content Placeholder 2"/>
          <p:cNvSpPr>
            <a:spLocks noGrp="1"/>
          </p:cNvSpPr>
          <p:nvPr>
            <p:ph idx="11"/>
          </p:nvPr>
        </p:nvSpPr>
        <p:spPr>
          <a:xfrm>
            <a:off x="468313" y="1484313"/>
            <a:ext cx="3959226"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716463" y="1484313"/>
            <a:ext cx="3959225" cy="2232025"/>
          </a:xfrm>
          <a:prstGeom prst="rect">
            <a:avLst/>
          </a:prstGeom>
        </p:spPr>
        <p:txBody>
          <a:bodyPr/>
          <a:lstStyle>
            <a:lvl4pPr marL="727075" indent="-179388">
              <a:tabLs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468313" y="4005263"/>
            <a:ext cx="3959226"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716463" y="4005263"/>
            <a:ext cx="3959225" cy="2232025"/>
          </a:xfrm>
          <a:prstGeom prst="rect">
            <a:avLst/>
          </a:prstGeom>
        </p:spPr>
        <p:txBody>
          <a:bodyPr/>
          <a:lstStyle>
            <a:lvl4pPr marL="727075" indent="-179388">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5"/>
          </p:nvPr>
        </p:nvSpPr>
        <p:spPr/>
        <p:txBody>
          <a:bodyPr/>
          <a:lstStyle/>
          <a:p>
            <a:r>
              <a:rPr lang="en-US">
                <a:solidFill>
                  <a:srgbClr val="FFFFFF"/>
                </a:solidFill>
              </a:rPr>
              <a:t>Presentation Name / Month 2017</a:t>
            </a:r>
            <a:endParaRPr lang="en-US" dirty="0">
              <a:solidFill>
                <a:srgbClr val="FFFFFF"/>
              </a:solidFill>
            </a:endParaRPr>
          </a:p>
        </p:txBody>
      </p:sp>
      <p:sp>
        <p:nvSpPr>
          <p:cNvPr id="12" name="Gray text above slide title"/>
          <p:cNvSpPr>
            <a:spLocks noGrp="1"/>
          </p:cNvSpPr>
          <p:nvPr>
            <p:ph type="body" sz="quarter" idx="16"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8"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3747188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68313" y="549276"/>
            <a:ext cx="8207375" cy="792163"/>
          </a:xfrm>
          <a:prstGeom prst="rect">
            <a:avLst/>
          </a:prstGeom>
        </p:spPr>
        <p:txBody>
          <a:bodyPr/>
          <a:lstStyle>
            <a:lvl1pPr>
              <a:defRPr spc="0" baseline="0"/>
            </a:lvl1pPr>
          </a:lstStyle>
          <a:p>
            <a:r>
              <a:rPr lang="en-US" dirty="0"/>
              <a:t>Click to edit Master title style</a:t>
            </a:r>
          </a:p>
        </p:txBody>
      </p:sp>
      <p:sp>
        <p:nvSpPr>
          <p:cNvPr id="7" name="Footer Placeholder 6"/>
          <p:cNvSpPr>
            <a:spLocks noGrp="1"/>
          </p:cNvSpPr>
          <p:nvPr>
            <p:ph type="ftr" sz="quarter" idx="11"/>
          </p:nvPr>
        </p:nvSpPr>
        <p:spPr/>
        <p:txBody>
          <a:bodyPr/>
          <a:lstStyle/>
          <a:p>
            <a:r>
              <a:rPr lang="en-US">
                <a:solidFill>
                  <a:srgbClr val="FFFFFF"/>
                </a:solidFill>
              </a:rPr>
              <a:t>Presentation Name / Month 2017</a:t>
            </a:r>
            <a:endParaRPr lang="en-US" dirty="0">
              <a:solidFill>
                <a:srgbClr val="FFFFFF"/>
              </a:solidFill>
            </a:endParaRPr>
          </a:p>
        </p:txBody>
      </p:sp>
      <p:sp>
        <p:nvSpPr>
          <p:cNvPr id="10" name="Gray text above slide title"/>
          <p:cNvSpPr>
            <a:spLocks noGrp="1"/>
          </p:cNvSpPr>
          <p:nvPr>
            <p:ph type="body" sz="quarter" idx="16"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11"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149384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srgbClr val="FFFFFF"/>
                </a:solidFill>
              </a:rPr>
              <a:t>Presentation Name / Month 2017</a:t>
            </a:r>
            <a:endParaRPr lang="en-US" dirty="0">
              <a:solidFill>
                <a:srgbClr val="FFFFFF"/>
              </a:solidFill>
            </a:endParaRPr>
          </a:p>
        </p:txBody>
      </p:sp>
      <p:sp>
        <p:nvSpPr>
          <p:cNvPr id="6" name="Gray text above slide title"/>
          <p:cNvSpPr>
            <a:spLocks noGrp="1"/>
          </p:cNvSpPr>
          <p:nvPr>
            <p:ph type="body" sz="quarter" idx="16" hasCustomPrompt="1"/>
          </p:nvPr>
        </p:nvSpPr>
        <p:spPr>
          <a:xfrm>
            <a:off x="468313" y="0"/>
            <a:ext cx="3959226" cy="360040"/>
          </a:xfrm>
          <a:prstGeom prst="rect">
            <a:avLst/>
          </a:prstGeom>
        </p:spPr>
        <p:txBody>
          <a:bodyPr wrap="none" anchor="ctr"/>
          <a:lstStyle>
            <a:lvl1pPr marL="0" indent="0">
              <a:buNone/>
              <a:tabLst/>
              <a:defRPr sz="1600" b="1">
                <a:solidFill>
                  <a:schemeClr val="bg1"/>
                </a:solidFill>
              </a:defRPr>
            </a:lvl1pPr>
          </a:lstStyle>
          <a:p>
            <a:pPr lvl="0"/>
            <a:r>
              <a:rPr lang="en-US" dirty="0"/>
              <a:t>Add white text here in sentence case</a:t>
            </a:r>
          </a:p>
        </p:txBody>
      </p:sp>
      <p:sp>
        <p:nvSpPr>
          <p:cNvPr id="7"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spTree>
    <p:extLst>
      <p:ext uri="{BB962C8B-B14F-4D97-AF65-F5344CB8AC3E}">
        <p14:creationId xmlns:p14="http://schemas.microsoft.com/office/powerpoint/2010/main" val="73834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3144" cy="6864858"/>
          </a:xfrm>
          <a:prstGeom prst="rect">
            <a:avLst/>
          </a:prstGeom>
        </p:spPr>
      </p:pic>
      <p:sp>
        <p:nvSpPr>
          <p:cNvPr id="2" name="Title 1"/>
          <p:cNvSpPr>
            <a:spLocks noGrp="1"/>
          </p:cNvSpPr>
          <p:nvPr>
            <p:ph type="title"/>
          </p:nvPr>
        </p:nvSpPr>
        <p:spPr>
          <a:xfrm>
            <a:off x="468313" y="2961683"/>
            <a:ext cx="5971175" cy="461665"/>
          </a:xfrm>
        </p:spPr>
        <p:txBody>
          <a:bodyPr wrap="square" anchor="b">
            <a:spAutoFit/>
          </a:bodyPr>
          <a:lstStyle>
            <a:lvl1pPr>
              <a:lnSpc>
                <a:spcPct val="100000"/>
              </a:lnSpc>
              <a:defRPr sz="3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8313" y="3570650"/>
            <a:ext cx="5971177" cy="246221"/>
          </a:xfrm>
        </p:spPr>
        <p:txBody>
          <a:bodyPr wrap="square">
            <a:sp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8263830" y="270195"/>
            <a:ext cx="411858" cy="153888"/>
          </a:xfrm>
        </p:spPr>
        <p:txBody>
          <a:bodyPr/>
          <a:lstStyle/>
          <a:p>
            <a:fld id="{4704619B-9823-F845-874B-2390AC991BC7}" type="slidenum">
              <a:rPr lang="en-US" smtClean="0"/>
              <a:t>‹#›</a:t>
            </a:fld>
            <a:endParaRPr lang="en-US" dirty="0"/>
          </a:p>
        </p:txBody>
      </p:sp>
      <p:sp>
        <p:nvSpPr>
          <p:cNvPr id="16" name="TextBox 15"/>
          <p:cNvSpPr txBox="1"/>
          <p:nvPr userDrawn="1"/>
        </p:nvSpPr>
        <p:spPr>
          <a:xfrm>
            <a:off x="468313" y="6621522"/>
            <a:ext cx="1934825" cy="184666"/>
          </a:xfrm>
          <a:prstGeom prst="rect">
            <a:avLst/>
          </a:prstGeom>
          <a:noFill/>
        </p:spPr>
        <p:txBody>
          <a:bodyPr wrap="none" lIns="0" rIns="0" rtlCol="0">
            <a:spAutoFit/>
          </a:bodyPr>
          <a:lstStyle/>
          <a:p>
            <a:r>
              <a:rPr lang="en-US" sz="600" dirty="0">
                <a:solidFill>
                  <a:schemeClr val="bg1"/>
                </a:solidFill>
              </a:rPr>
              <a:t>Confidential. © 2017 IHS </a:t>
            </a:r>
            <a:r>
              <a:rPr lang="en-US" sz="600" dirty="0" err="1">
                <a:solidFill>
                  <a:schemeClr val="bg1"/>
                </a:solidFill>
              </a:rPr>
              <a:t>Markit</a:t>
            </a:r>
            <a:r>
              <a:rPr lang="en-US" sz="600" baseline="30000" dirty="0" err="1">
                <a:solidFill>
                  <a:schemeClr val="bg1"/>
                </a:solidFill>
              </a:rPr>
              <a:t>TM</a:t>
            </a:r>
            <a:r>
              <a:rPr lang="en-US" sz="600" dirty="0">
                <a:solidFill>
                  <a:schemeClr val="bg1"/>
                </a:solidFill>
              </a:rPr>
              <a:t>. All Rights Reserved.</a:t>
            </a:r>
          </a:p>
        </p:txBody>
      </p:sp>
      <p:pic>
        <p:nvPicPr>
          <p:cNvPr id="8" name="Picture 7" descr="JANES_Logo_H_1c_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62" y="152401"/>
            <a:ext cx="1015157" cy="381000"/>
          </a:xfrm>
          <a:prstGeom prst="rect">
            <a:avLst/>
          </a:prstGeom>
        </p:spPr>
      </p:pic>
    </p:spTree>
    <p:extLst>
      <p:ext uri="{BB962C8B-B14F-4D97-AF65-F5344CB8AC3E}">
        <p14:creationId xmlns:p14="http://schemas.microsoft.com/office/powerpoint/2010/main" val="175900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3144" cy="6864858"/>
          </a:xfrm>
          <a:prstGeom prst="rect">
            <a:avLst/>
          </a:prstGeom>
        </p:spPr>
      </p:pic>
      <p:sp>
        <p:nvSpPr>
          <p:cNvPr id="2" name="Title 1"/>
          <p:cNvSpPr>
            <a:spLocks noGrp="1"/>
          </p:cNvSpPr>
          <p:nvPr>
            <p:ph type="title"/>
          </p:nvPr>
        </p:nvSpPr>
        <p:spPr>
          <a:xfrm>
            <a:off x="447031" y="2961683"/>
            <a:ext cx="5971175" cy="461665"/>
          </a:xfrm>
        </p:spPr>
        <p:txBody>
          <a:bodyPr wrap="square" anchor="b">
            <a:spAutoFit/>
          </a:bodyPr>
          <a:lstStyle>
            <a:lvl1pPr>
              <a:lnSpc>
                <a:spcPct val="100000"/>
              </a:lnSpc>
              <a:defRPr sz="3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8313" y="3570650"/>
            <a:ext cx="5971177" cy="246221"/>
          </a:xfrm>
        </p:spPr>
        <p:txBody>
          <a:bodyPr wrap="square">
            <a:spAutoFit/>
          </a:bodyPr>
          <a:lstStyle>
            <a:lvl1pPr marL="0" indent="0">
              <a:lnSpc>
                <a:spcPct val="100000"/>
              </a:lnSpc>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8263830" y="270195"/>
            <a:ext cx="411858" cy="153888"/>
          </a:xfrm>
        </p:spPr>
        <p:txBody>
          <a:bodyPr/>
          <a:lstStyle>
            <a:lvl1pPr>
              <a:defRPr>
                <a:solidFill>
                  <a:schemeClr val="tx2"/>
                </a:solidFill>
              </a:defRPr>
            </a:lvl1pPr>
          </a:lstStyle>
          <a:p>
            <a:fld id="{4704619B-9823-F845-874B-2390AC991BC7}" type="slidenum">
              <a:rPr lang="en-US" smtClean="0"/>
              <a:pPr/>
              <a:t>‹#›</a:t>
            </a:fld>
            <a:endParaRPr lang="en-US"/>
          </a:p>
        </p:txBody>
      </p:sp>
      <p:sp>
        <p:nvSpPr>
          <p:cNvPr id="12" name="TextBox 11"/>
          <p:cNvSpPr txBox="1"/>
          <p:nvPr userDrawn="1"/>
        </p:nvSpPr>
        <p:spPr>
          <a:xfrm>
            <a:off x="468313" y="6621522"/>
            <a:ext cx="1934825" cy="184666"/>
          </a:xfrm>
          <a:prstGeom prst="rect">
            <a:avLst/>
          </a:prstGeom>
          <a:noFill/>
        </p:spPr>
        <p:txBody>
          <a:bodyPr wrap="none" lIns="0" rIns="0" rtlCol="0">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62" y="152401"/>
            <a:ext cx="1015156" cy="381000"/>
          </a:xfrm>
          <a:prstGeom prst="rect">
            <a:avLst/>
          </a:prstGeom>
        </p:spPr>
      </p:pic>
    </p:spTree>
    <p:extLst>
      <p:ext uri="{BB962C8B-B14F-4D97-AF65-F5344CB8AC3E}">
        <p14:creationId xmlns:p14="http://schemas.microsoft.com/office/powerpoint/2010/main" val="127607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68313" y="1916113"/>
            <a:ext cx="3959225" cy="41608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16463" y="1916113"/>
            <a:ext cx="3959226" cy="4176712"/>
          </a:xfrm>
        </p:spPr>
        <p:txBody>
          <a:bodyPr/>
          <a:lstStyle/>
          <a:p>
            <a:pPr lvl="0"/>
            <a:r>
              <a:rPr lang="en-US"/>
              <a:t>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8312" y="1916113"/>
            <a:ext cx="3959225" cy="4176712"/>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4716463" y="1916113"/>
            <a:ext cx="3959225"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dirty="0"/>
          </a:p>
        </p:txBody>
      </p:sp>
      <p:sp>
        <p:nvSpPr>
          <p:cNvPr id="7" name="Text Placeholder 2"/>
          <p:cNvSpPr>
            <a:spLocks noGrp="1"/>
          </p:cNvSpPr>
          <p:nvPr>
            <p:ph type="body" idx="1"/>
          </p:nvPr>
        </p:nvSpPr>
        <p:spPr>
          <a:xfrm>
            <a:off x="468313" y="1389887"/>
            <a:ext cx="820737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itle 1"/>
          <p:cNvSpPr>
            <a:spLocks noGrp="1"/>
          </p:cNvSpPr>
          <p:nvPr>
            <p:ph type="title"/>
          </p:nvPr>
        </p:nvSpPr>
        <p:spPr>
          <a:xfrm>
            <a:off x="468313" y="961012"/>
            <a:ext cx="820737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76403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1389888"/>
            <a:ext cx="3959226"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2" y="1916113"/>
            <a:ext cx="3959225" cy="4176713"/>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16463" y="1389888"/>
            <a:ext cx="395922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6463" y="1916113"/>
            <a:ext cx="3959225"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68313" y="961012"/>
            <a:ext cx="3959226" cy="370800"/>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4716463" y="961012"/>
            <a:ext cx="3959226" cy="360362"/>
          </a:xfrm>
        </p:spPr>
        <p:txBody>
          <a:bodyPr/>
          <a:lstStyle>
            <a:lvl1pPr marL="0" indent="0">
              <a:buNone/>
              <a:defRPr lang="en-US" sz="2400"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209899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2" y="1755648"/>
            <a:ext cx="395922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8313" y="2276475"/>
            <a:ext cx="3959225" cy="3816351"/>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16463" y="1755648"/>
            <a:ext cx="3959225" cy="244800"/>
          </a:xfrm>
        </p:spPr>
        <p:txBody>
          <a:bodyPr wrap="square" anchor="t" anchorCtr="0">
            <a:spAutoFit/>
          </a:bodyPr>
          <a:lstStyle>
            <a:lvl1pPr marL="0" indent="0">
              <a:lnSpc>
                <a:spcPct val="100000"/>
              </a:lnSpc>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6463" y="2276475"/>
            <a:ext cx="3959225"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68313" y="961012"/>
            <a:ext cx="3959226" cy="370800"/>
          </a:xfrm>
        </p:spPr>
        <p:txBody>
          <a:bodyPr/>
          <a:lstStyle/>
          <a:p>
            <a:r>
              <a:rPr lang="en-US"/>
              <a:t>Click to edit Master title style</a:t>
            </a:r>
            <a:endParaRPr lang="en-US" dirty="0"/>
          </a:p>
        </p:txBody>
      </p:sp>
      <p:sp>
        <p:nvSpPr>
          <p:cNvPr id="12" name="Text Placeholder 7"/>
          <p:cNvSpPr>
            <a:spLocks noGrp="1"/>
          </p:cNvSpPr>
          <p:nvPr>
            <p:ph type="body" sz="quarter" idx="13"/>
          </p:nvPr>
        </p:nvSpPr>
        <p:spPr>
          <a:xfrm>
            <a:off x="4716463" y="961012"/>
            <a:ext cx="3959226" cy="360362"/>
          </a:xfrm>
        </p:spPr>
        <p:txBody>
          <a:bodyPr/>
          <a:lstStyle>
            <a:lvl1pPr marL="0" indent="0">
              <a:buNone/>
              <a:defRPr lang="en-US" sz="2400"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82271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4306"/>
            <a:ext cx="9153144" cy="689536"/>
          </a:xfrm>
          <a:prstGeom prst="rect">
            <a:avLst/>
          </a:prstGeom>
        </p:spPr>
      </p:pic>
      <p:sp>
        <p:nvSpPr>
          <p:cNvPr id="2" name="Title Placeholder 1"/>
          <p:cNvSpPr>
            <a:spLocks noGrp="1"/>
          </p:cNvSpPr>
          <p:nvPr>
            <p:ph type="title"/>
          </p:nvPr>
        </p:nvSpPr>
        <p:spPr>
          <a:xfrm>
            <a:off x="468312" y="961012"/>
            <a:ext cx="8207375"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68313" y="1916112"/>
            <a:ext cx="8207375" cy="4321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263830" y="270195"/>
            <a:ext cx="411858" cy="153888"/>
          </a:xfrm>
          <a:prstGeom prst="rect">
            <a:avLst/>
          </a:prstGeom>
        </p:spPr>
        <p:txBody>
          <a:bodyPr vert="horz" wrap="square" lIns="0" tIns="0" rIns="0" bIns="0" rtlCol="0" anchor="ctr">
            <a:spAutoFit/>
          </a:bodyPr>
          <a:lstStyle>
            <a:lvl1pPr algn="r">
              <a:defRPr sz="1000">
                <a:solidFill>
                  <a:schemeClr val="bg1"/>
                </a:solidFill>
              </a:defRPr>
            </a:lvl1pPr>
          </a:lstStyle>
          <a:p>
            <a:fld id="{4704619B-9823-F845-874B-2390AC991BC7}" type="slidenum">
              <a:rPr lang="en-US" smtClean="0"/>
              <a:pPr/>
              <a:t>‹#›</a:t>
            </a:fld>
            <a:endParaRPr lang="en-US" dirty="0"/>
          </a:p>
        </p:txBody>
      </p:sp>
      <p:sp>
        <p:nvSpPr>
          <p:cNvPr id="8" name="TextBox 7"/>
          <p:cNvSpPr txBox="1"/>
          <p:nvPr/>
        </p:nvSpPr>
        <p:spPr>
          <a:xfrm>
            <a:off x="468313" y="6621521"/>
            <a:ext cx="1934825" cy="184666"/>
          </a:xfrm>
          <a:prstGeom prst="rect">
            <a:avLst/>
          </a:prstGeom>
          <a:noFill/>
        </p:spPr>
        <p:txBody>
          <a:bodyPr wrap="none" lIns="0" r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aseline="0" dirty="0">
                <a:solidFill>
                  <a:srgbClr val="58595B"/>
                </a:solidFill>
                <a:latin typeface="+mn-lt"/>
              </a:rPr>
              <a:t>Confidential. © 2017 IHS </a:t>
            </a:r>
            <a:r>
              <a:rPr lang="en-US" sz="600" baseline="0" dirty="0" err="1">
                <a:solidFill>
                  <a:srgbClr val="58595B"/>
                </a:solidFill>
                <a:latin typeface="+mn-lt"/>
              </a:rPr>
              <a:t>Markit</a:t>
            </a:r>
            <a:r>
              <a:rPr lang="en-US" sz="600" baseline="30000" dirty="0" err="1">
                <a:solidFill>
                  <a:srgbClr val="58595B"/>
                </a:solidFill>
                <a:latin typeface="+mn-lt"/>
              </a:rPr>
              <a:t>TM</a:t>
            </a:r>
            <a:r>
              <a:rPr lang="en-US" sz="600" baseline="0" dirty="0">
                <a:solidFill>
                  <a:srgbClr val="58595B"/>
                </a:solidFill>
                <a:latin typeface="+mn-lt"/>
              </a:rPr>
              <a:t>. All Rights Reserved.</a:t>
            </a:r>
            <a:endParaRPr lang="en-GB" sz="600" dirty="0">
              <a:solidFill>
                <a:srgbClr val="58595B"/>
              </a:solidFill>
              <a:latin typeface="+mn-lt"/>
            </a:endParaRPr>
          </a:p>
        </p:txBody>
      </p:sp>
      <p:pic>
        <p:nvPicPr>
          <p:cNvPr id="4" name="Picture 3" descr="JANES_Logo_H_1c_r_RGB.pn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57262" y="152401"/>
            <a:ext cx="1015157" cy="381000"/>
          </a:xfrm>
          <a:prstGeom prst="rect">
            <a:avLst/>
          </a:prstGeom>
        </p:spPr>
      </p:pic>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73" r:id="rId5"/>
    <p:sldLayoutId id="2147483664" r:id="rId6"/>
    <p:sldLayoutId id="2147483665" r:id="rId7"/>
    <p:sldLayoutId id="2147483674" r:id="rId8"/>
    <p:sldLayoutId id="2147483680" r:id="rId9"/>
    <p:sldLayoutId id="2147483675" r:id="rId10"/>
    <p:sldLayoutId id="2147483676" r:id="rId11"/>
    <p:sldLayoutId id="2147483699" r:id="rId12"/>
    <p:sldLayoutId id="2147483677" r:id="rId13"/>
    <p:sldLayoutId id="2147483678" r:id="rId14"/>
    <p:sldLayoutId id="2147483679" r:id="rId15"/>
    <p:sldLayoutId id="2147483666" r:id="rId16"/>
    <p:sldLayoutId id="2147483667" r:id="rId17"/>
    <p:sldLayoutId id="2147483698" r:id="rId18"/>
    <p:sldLayoutId id="2147483700" r:id="rId19"/>
  </p:sldLayoutIdLst>
  <p:hf hdr="0" ftr="0" dt="0"/>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F26B43"/>
          </p15:clr>
        </p15:guide>
        <p15:guide id="2" pos="5472" userDrawn="1">
          <p15:clr>
            <a:srgbClr val="F26B43"/>
          </p15:clr>
        </p15:guide>
        <p15:guide id="3" orient="horz" pos="606" userDrawn="1">
          <p15:clr>
            <a:srgbClr val="F26B43"/>
          </p15:clr>
        </p15:guide>
        <p15:guide id="4" orient="horz" pos="1187" userDrawn="1">
          <p15:clr>
            <a:srgbClr val="F26B43"/>
          </p15:clr>
        </p15:guide>
        <p15:guide id="7" orient="horz" pos="3828" userDrawn="1">
          <p15:clr>
            <a:srgbClr val="F26B43"/>
          </p15:clr>
        </p15:guide>
        <p15:guide id="8" orient="horz" pos="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image1.png"/>
          <p:cNvPicPr>
            <a:picLocks noChangeAspect="1"/>
          </p:cNvPicPr>
          <p:nvPr/>
        </p:nvPicPr>
        <p:blipFill>
          <a:blip r:embed="rId18"/>
          <a:stretch>
            <a:fillRect/>
          </a:stretch>
        </p:blipFill>
        <p:spPr>
          <a:xfrm>
            <a:off x="566" y="0"/>
            <a:ext cx="9143434" cy="360000"/>
          </a:xfrm>
          <a:prstGeom prst="rect">
            <a:avLst/>
          </a:prstGeom>
        </p:spPr>
      </p:pic>
      <p:sp>
        <p:nvSpPr>
          <p:cNvPr id="14" name="Title Placeholder 1"/>
          <p:cNvSpPr>
            <a:spLocks noGrp="1"/>
          </p:cNvSpPr>
          <p:nvPr>
            <p:ph type="title"/>
          </p:nvPr>
        </p:nvSpPr>
        <p:spPr>
          <a:xfrm>
            <a:off x="468313" y="549275"/>
            <a:ext cx="8207375" cy="755489"/>
          </a:xfrm>
          <a:prstGeom prst="rect">
            <a:avLst/>
          </a:prstGeom>
        </p:spPr>
        <p:txBody>
          <a:bodyPr vert="horz" lIns="0" tIns="0" rIns="0" bIns="0" rtlCol="0" anchor="t">
            <a:noAutofit/>
          </a:bodyPr>
          <a:lstStyle/>
          <a:p>
            <a:r>
              <a:rPr lang="en-US" dirty="0"/>
              <a:t>Click to edit Master title style</a:t>
            </a:r>
          </a:p>
        </p:txBody>
      </p:sp>
      <p:sp>
        <p:nvSpPr>
          <p:cNvPr id="15" name="Footer Placeholder 4"/>
          <p:cNvSpPr>
            <a:spLocks noGrp="1"/>
          </p:cNvSpPr>
          <p:nvPr>
            <p:ph type="ftr" sz="quarter" idx="3"/>
          </p:nvPr>
        </p:nvSpPr>
        <p:spPr>
          <a:xfrm>
            <a:off x="4716462" y="0"/>
            <a:ext cx="3959225" cy="360000"/>
          </a:xfrm>
          <a:prstGeom prst="rect">
            <a:avLst/>
          </a:prstGeom>
        </p:spPr>
        <p:txBody>
          <a:bodyPr vert="horz" wrap="none" lIns="0" tIns="0" rIns="0" bIns="0" rtlCol="0" anchor="ctr"/>
          <a:lstStyle>
            <a:lvl1pPr algn="r">
              <a:defRPr sz="800" b="1">
                <a:solidFill>
                  <a:schemeClr val="bg1"/>
                </a:solidFill>
              </a:defRPr>
            </a:lvl1pPr>
          </a:lstStyle>
          <a:p>
            <a:r>
              <a:rPr lang="en-US" dirty="0">
                <a:solidFill>
                  <a:srgbClr val="FFFFFF"/>
                </a:solidFill>
              </a:rPr>
              <a:t>Presentation Name / Month 2017</a:t>
            </a:r>
          </a:p>
        </p:txBody>
      </p:sp>
      <p:sp>
        <p:nvSpPr>
          <p:cNvPr id="16" name="Slide Number Placeholder 5"/>
          <p:cNvSpPr>
            <a:spLocks noGrp="1"/>
          </p:cNvSpPr>
          <p:nvPr>
            <p:ph type="sldNum" sz="quarter" idx="4"/>
          </p:nvPr>
        </p:nvSpPr>
        <p:spPr>
          <a:xfrm>
            <a:off x="4716463" y="6490800"/>
            <a:ext cx="3959225" cy="367200"/>
          </a:xfrm>
          <a:prstGeom prst="rect">
            <a:avLst/>
          </a:prstGeom>
        </p:spPr>
        <p:txBody>
          <a:bodyPr vert="horz" lIns="0" tIns="0" rIns="0" bIns="0" rtlCol="0" anchor="ctr"/>
          <a:lstStyle>
            <a:lvl1pPr algn="r">
              <a:defRPr sz="800">
                <a:solidFill>
                  <a:srgbClr val="58595B"/>
                </a:solidFill>
              </a:defRPr>
            </a:lvl1pPr>
          </a:lstStyle>
          <a:p>
            <a:fld id="{24C46141-E31C-41A4-BE53-0A6DFD9041A4}" type="slidenum">
              <a:rPr lang="en-US" smtClean="0"/>
              <a:pPr/>
              <a:t>‹#›</a:t>
            </a:fld>
            <a:endParaRPr lang="en-US" dirty="0"/>
          </a:p>
        </p:txBody>
      </p:sp>
      <p:cxnSp>
        <p:nvCxnSpPr>
          <p:cNvPr id="8" name="Straight Connector 7"/>
          <p:cNvCxnSpPr/>
          <p:nvPr/>
        </p:nvCxnSpPr>
        <p:spPr>
          <a:xfrm>
            <a:off x="468313" y="6489700"/>
            <a:ext cx="8207375" cy="0"/>
          </a:xfrm>
          <a:prstGeom prst="line">
            <a:avLst/>
          </a:prstGeom>
          <a:ln w="6350">
            <a:solidFill>
              <a:srgbClr val="58595B"/>
            </a:solidFill>
          </a:ln>
        </p:spPr>
        <p:style>
          <a:lnRef idx="1">
            <a:schemeClr val="accent1"/>
          </a:lnRef>
          <a:fillRef idx="0">
            <a:schemeClr val="accent1"/>
          </a:fillRef>
          <a:effectRef idx="0">
            <a:schemeClr val="accent1"/>
          </a:effectRef>
          <a:fontRef idx="minor">
            <a:schemeClr val="tx1"/>
          </a:fontRef>
        </p:style>
      </p:cxnSp>
      <p:sp>
        <p:nvSpPr>
          <p:cNvPr id="9" name="copyright"/>
          <p:cNvSpPr txBox="1"/>
          <p:nvPr/>
        </p:nvSpPr>
        <p:spPr>
          <a:xfrm>
            <a:off x="468313" y="6489380"/>
            <a:ext cx="3959226" cy="368620"/>
          </a:xfrm>
          <a:prstGeom prst="rect">
            <a:avLst/>
          </a:prstGeom>
          <a:noFill/>
        </p:spPr>
        <p:txBody>
          <a:bodyPr wrap="none" lIns="0" tIns="0" rIns="0" bIns="0" rtlCol="0" anchor="ct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baseline="0" dirty="0">
                <a:solidFill>
                  <a:srgbClr val="58595B"/>
                </a:solidFill>
                <a:latin typeface="+mn-lt"/>
              </a:rPr>
              <a:t>Confidential. © 2017 IHS </a:t>
            </a:r>
            <a:r>
              <a:rPr lang="en-US" sz="700" baseline="0" dirty="0" err="1">
                <a:solidFill>
                  <a:srgbClr val="58595B"/>
                </a:solidFill>
                <a:latin typeface="+mn-lt"/>
              </a:rPr>
              <a:t>Markit</a:t>
            </a:r>
            <a:r>
              <a:rPr lang="en-US" sz="700" baseline="30000" dirty="0" err="1">
                <a:solidFill>
                  <a:srgbClr val="58595B"/>
                </a:solidFill>
                <a:latin typeface="+mn-lt"/>
              </a:rPr>
              <a:t>TM</a:t>
            </a:r>
            <a:r>
              <a:rPr lang="en-US" sz="700" baseline="0" dirty="0">
                <a:solidFill>
                  <a:srgbClr val="58595B"/>
                </a:solidFill>
                <a:latin typeface="+mn-lt"/>
              </a:rPr>
              <a:t>. All Rights Reserved.</a:t>
            </a:r>
            <a:endParaRPr lang="en-GB" sz="700" dirty="0">
              <a:solidFill>
                <a:srgbClr val="58595B"/>
              </a:solidFill>
              <a:latin typeface="+mn-lt"/>
            </a:endParaRPr>
          </a:p>
        </p:txBody>
      </p:sp>
      <p:sp>
        <p:nvSpPr>
          <p:cNvPr id="10" name="Text Placeholder 2"/>
          <p:cNvSpPr>
            <a:spLocks noGrp="1"/>
          </p:cNvSpPr>
          <p:nvPr>
            <p:ph type="body" idx="1"/>
          </p:nvPr>
        </p:nvSpPr>
        <p:spPr>
          <a:xfrm>
            <a:off x="468313" y="1484313"/>
            <a:ext cx="8207375" cy="4752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33995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hdr="0" dt="0"/>
  <p:txStyles>
    <p:titleStyle>
      <a:lvl1pPr algn="l" defTabSz="914400" rtl="0" eaLnBrk="1" latinLnBrk="0" hangingPunct="1">
        <a:spcBef>
          <a:spcPct val="0"/>
        </a:spcBef>
        <a:buNone/>
        <a:defRPr sz="2400" b="1" kern="1200" spc="0" baseline="0">
          <a:solidFill>
            <a:schemeClr val="accent1"/>
          </a:solidFill>
          <a:latin typeface="+mj-lt"/>
          <a:ea typeface="+mj-ea"/>
          <a:cs typeface="+mj-cs"/>
        </a:defRPr>
      </a:lvl1pPr>
    </p:titleStyle>
    <p:bodyStyle>
      <a:lvl1pPr marL="177800" indent="-177800" algn="l" defTabSz="914400" rtl="0" eaLnBrk="1" latinLnBrk="0" hangingPunct="1">
        <a:spcBef>
          <a:spcPts val="600"/>
        </a:spcBef>
        <a:spcAft>
          <a:spcPts val="600"/>
        </a:spcAft>
        <a:buClrTx/>
        <a:buSzPct val="90000"/>
        <a:buFont typeface="Arial" pitchFamily="34" charset="0"/>
        <a:buChar char="•"/>
        <a:defRPr lang="en-US" sz="2000" b="0" kern="1200" baseline="0" dirty="0" smtClean="0">
          <a:solidFill>
            <a:schemeClr val="tx1"/>
          </a:solidFill>
          <a:latin typeface="+mn-lt"/>
          <a:ea typeface="+mn-ea"/>
          <a:cs typeface="+mn-cs"/>
        </a:defRPr>
      </a:lvl1pPr>
      <a:lvl2pPr marL="355600" indent="-177800" algn="l" defTabSz="914400" rtl="0" eaLnBrk="1" latinLnBrk="0" hangingPunct="1">
        <a:spcBef>
          <a:spcPts val="600"/>
        </a:spcBef>
        <a:spcAft>
          <a:spcPts val="600"/>
        </a:spcAft>
        <a:buClrTx/>
        <a:buSzPct val="90000"/>
        <a:buFont typeface="Arial" pitchFamily="34" charset="0"/>
        <a:buChar char="•"/>
        <a:defRPr sz="1800" kern="1200" baseline="0">
          <a:solidFill>
            <a:schemeClr val="tx1"/>
          </a:solidFill>
          <a:latin typeface="+mn-lt"/>
          <a:ea typeface="+mn-ea"/>
          <a:cs typeface="+mn-cs"/>
        </a:defRPr>
      </a:lvl2pPr>
      <a:lvl3pPr marL="533400" indent="-179388" algn="l" defTabSz="914400" rtl="0" eaLnBrk="1" latinLnBrk="0" hangingPunct="1">
        <a:spcBef>
          <a:spcPts val="600"/>
        </a:spcBef>
        <a:spcAft>
          <a:spcPts val="600"/>
        </a:spcAft>
        <a:buClrTx/>
        <a:buSzPct val="90000"/>
        <a:buFont typeface="Arial" pitchFamily="34" charset="0"/>
        <a:buChar char="•"/>
        <a:defRPr sz="1600" kern="1200" baseline="0">
          <a:solidFill>
            <a:schemeClr val="tx1"/>
          </a:solidFill>
          <a:latin typeface="+mn-lt"/>
          <a:ea typeface="+mn-ea"/>
          <a:cs typeface="+mn-cs"/>
        </a:defRPr>
      </a:lvl3pPr>
      <a:lvl4pPr marL="727075" indent="-179388" algn="l" defTabSz="914400" rtl="0" eaLnBrk="1" latinLnBrk="0" hangingPunct="1">
        <a:spcBef>
          <a:spcPts val="600"/>
        </a:spcBef>
        <a:spcAft>
          <a:spcPts val="600"/>
        </a:spcAft>
        <a:buClrTx/>
        <a:buSzPct val="90000"/>
        <a:buFont typeface="Arial" pitchFamily="34" charset="0"/>
        <a:buChar char="•"/>
        <a:defRPr sz="1400" kern="1200" baseline="0">
          <a:solidFill>
            <a:schemeClr val="tx1"/>
          </a:solidFill>
          <a:latin typeface="+mn-lt"/>
          <a:ea typeface="+mn-ea"/>
          <a:cs typeface="+mn-cs"/>
        </a:defRPr>
      </a:lvl4pPr>
      <a:lvl5pPr marL="906463" indent="-179388" algn="l" defTabSz="914400" rtl="0" eaLnBrk="1" latinLnBrk="0" hangingPunct="1">
        <a:spcBef>
          <a:spcPts val="600"/>
        </a:spcBef>
        <a:spcAft>
          <a:spcPts val="600"/>
        </a:spcAft>
        <a:buClrTx/>
        <a:buSzPct val="90000"/>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000" kern="1200">
          <a:solidFill>
            <a:schemeClr val="tx1"/>
          </a:solidFill>
          <a:latin typeface="+mn-lt"/>
          <a:ea typeface="+mn-ea"/>
          <a:cs typeface="+mn-cs"/>
        </a:defRPr>
      </a:lvl6pPr>
      <a:lvl7pPr marL="2743200" algn="l" defTabSz="914400" rtl="0" eaLnBrk="1" latinLnBrk="0" hangingPunct="1">
        <a:defRPr sz="1000" kern="1200">
          <a:solidFill>
            <a:schemeClr val="tx1"/>
          </a:solidFill>
          <a:latin typeface="+mn-lt"/>
          <a:ea typeface="+mn-ea"/>
          <a:cs typeface="+mn-cs"/>
        </a:defRPr>
      </a:lvl7pPr>
      <a:lvl8pPr marL="3200400" algn="l" defTabSz="914400" rtl="0" eaLnBrk="1" latinLnBrk="0" hangingPunct="1">
        <a:defRPr sz="1000" kern="1200">
          <a:solidFill>
            <a:schemeClr val="tx1"/>
          </a:solidFill>
          <a:latin typeface="+mn-lt"/>
          <a:ea typeface="+mn-ea"/>
          <a:cs typeface="+mn-cs"/>
        </a:defRPr>
      </a:lvl8pPr>
      <a:lvl9pPr marL="3657600" algn="l" defTabSz="914400"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ebastian.kidson@ihsmarki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ihs.com/products/J/janes-terrorism-insurgency-intelligence-centre.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0728" y="2337010"/>
            <a:ext cx="7733889" cy="492443"/>
          </a:xfrm>
        </p:spPr>
        <p:txBody>
          <a:bodyPr/>
          <a:lstStyle/>
          <a:p>
            <a:r>
              <a:rPr lang="en-US" sz="3200" dirty="0">
                <a:latin typeface="Arial" panose="020B0604020202020204" pitchFamily="34" charset="0"/>
                <a:cs typeface="Arial" panose="020B0604020202020204" pitchFamily="34" charset="0"/>
              </a:rPr>
              <a:t>Jane’s Training – MORS</a:t>
            </a:r>
          </a:p>
        </p:txBody>
      </p:sp>
      <p:sp>
        <p:nvSpPr>
          <p:cNvPr id="4" name="Text Placeholder 5"/>
          <p:cNvSpPr>
            <a:spLocks noGrp="1"/>
          </p:cNvSpPr>
          <p:nvPr>
            <p:ph type="body" sz="quarter" idx="11"/>
          </p:nvPr>
        </p:nvSpPr>
        <p:spPr>
          <a:xfrm>
            <a:off x="1128071" y="3276600"/>
            <a:ext cx="2573072" cy="1179810"/>
          </a:xfrm>
        </p:spPr>
        <p:txBody>
          <a:bodyPr/>
          <a:lstStyle/>
          <a:p>
            <a:r>
              <a:rPr lang="en-GB" b="1" dirty="0">
                <a:latin typeface="Arial" panose="020B0604020202020204" pitchFamily="34" charset="0"/>
                <a:cs typeface="Arial" panose="020B0604020202020204" pitchFamily="34" charset="0"/>
              </a:rPr>
              <a:t>Jack Borthwick</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Account Manager</a:t>
            </a:r>
          </a:p>
          <a:p>
            <a:r>
              <a:rPr lang="en-GB" b="1" dirty="0">
                <a:latin typeface="Arial" panose="020B0604020202020204" pitchFamily="34" charset="0"/>
                <a:cs typeface="Arial" panose="020B0604020202020204" pitchFamily="34" charset="0"/>
              </a:rPr>
              <a:t>Mobile:</a:t>
            </a:r>
            <a:r>
              <a:rPr lang="en-GB" dirty="0">
                <a:latin typeface="Arial" panose="020B0604020202020204" pitchFamily="34" charset="0"/>
                <a:cs typeface="Arial" panose="020B0604020202020204" pitchFamily="34" charset="0"/>
              </a:rPr>
              <a:t> +447929 016428</a:t>
            </a:r>
          </a:p>
          <a:p>
            <a:r>
              <a:rPr lang="en-GB" dirty="0">
                <a:latin typeface="Arial" panose="020B0604020202020204" pitchFamily="34" charset="0"/>
                <a:cs typeface="Arial" panose="020B0604020202020204" pitchFamily="34" charset="0"/>
                <a:hlinkClick r:id="rId2"/>
              </a:rPr>
              <a:t>Jack.Borthwick@ihsmarkit.com</a:t>
            </a:r>
            <a:r>
              <a:rPr lang="en-GB" dirty="0">
                <a:latin typeface="Arial" panose="020B0604020202020204" pitchFamily="34" charset="0"/>
                <a:cs typeface="Arial" panose="020B0604020202020204" pitchFamily="34" charset="0"/>
              </a:rPr>
              <a:t> </a:t>
            </a:r>
            <a:br>
              <a:rPr lang="en-GB" dirty="0"/>
            </a:br>
            <a:endParaRPr lang="en-US" dirty="0"/>
          </a:p>
        </p:txBody>
      </p:sp>
      <p:sp>
        <p:nvSpPr>
          <p:cNvPr id="5" name="Text Placeholder 5">
            <a:extLst>
              <a:ext uri="{FF2B5EF4-FFF2-40B4-BE49-F238E27FC236}">
                <a16:creationId xmlns:a16="http://schemas.microsoft.com/office/drawing/2014/main" id="{146D0AAD-C8A6-4FC8-93B7-E239B36DC7C5}"/>
              </a:ext>
            </a:extLst>
          </p:cNvPr>
          <p:cNvSpPr txBox="1">
            <a:spLocks/>
          </p:cNvSpPr>
          <p:nvPr/>
        </p:nvSpPr>
        <p:spPr>
          <a:xfrm>
            <a:off x="1160728" y="4495800"/>
            <a:ext cx="2573072" cy="110418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tabLst/>
              <a:defRPr sz="12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Sebastian Kidson</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Trainer</a:t>
            </a:r>
          </a:p>
          <a:p>
            <a:r>
              <a:rPr lang="en-GB" b="1" dirty="0">
                <a:latin typeface="Arial" panose="020B0604020202020204" pitchFamily="34" charset="0"/>
                <a:cs typeface="Arial" panose="020B0604020202020204" pitchFamily="34" charset="0"/>
              </a:rPr>
              <a:t>Mobile:</a:t>
            </a:r>
            <a:r>
              <a:rPr lang="en-GB" dirty="0">
                <a:latin typeface="Arial" panose="020B0604020202020204" pitchFamily="34" charset="0"/>
                <a:cs typeface="Arial" panose="020B0604020202020204" pitchFamily="34" charset="0"/>
              </a:rPr>
              <a:t> +447970 939904</a:t>
            </a:r>
          </a:p>
          <a:p>
            <a:r>
              <a:rPr lang="en-GB" dirty="0">
                <a:latin typeface="Arial" panose="020B0604020202020204" pitchFamily="34" charset="0"/>
                <a:cs typeface="Arial" panose="020B0604020202020204" pitchFamily="34" charset="0"/>
                <a:hlinkClick r:id="rId2"/>
              </a:rPr>
              <a:t>Sebastian.kidson@ihsmarkit.com</a:t>
            </a:r>
            <a:r>
              <a:rPr lang="en-GB" dirty="0">
                <a:latin typeface="Arial" panose="020B0604020202020204" pitchFamily="34" charset="0"/>
                <a:cs typeface="Arial" panose="020B0604020202020204" pitchFamily="34" charset="0"/>
              </a:rPr>
              <a:t> </a:t>
            </a:r>
            <a:br>
              <a:rPr lang="en-GB" dirty="0"/>
            </a:br>
            <a:endParaRPr lang="en-US" dirty="0"/>
          </a:p>
        </p:txBody>
      </p:sp>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961683"/>
            <a:ext cx="5971175" cy="461665"/>
          </a:xfrm>
        </p:spPr>
        <p:txBody>
          <a:bodyPr/>
          <a:lstStyle/>
          <a:p>
            <a:r>
              <a:rPr lang="en-GB" dirty="0"/>
              <a:t>Utilising your Jane’s subscription</a:t>
            </a:r>
          </a:p>
        </p:txBody>
      </p:sp>
      <p:sp>
        <p:nvSpPr>
          <p:cNvPr id="3" name="Text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10</a:t>
            </a:fld>
            <a:endParaRPr lang="en-US" dirty="0"/>
          </a:p>
        </p:txBody>
      </p:sp>
    </p:spTree>
    <p:extLst>
      <p:ext uri="{BB962C8B-B14F-4D97-AF65-F5344CB8AC3E}">
        <p14:creationId xmlns:p14="http://schemas.microsoft.com/office/powerpoint/2010/main" val="339993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22" y="813676"/>
            <a:ext cx="7957478" cy="307777"/>
          </a:xfrm>
        </p:spPr>
        <p:txBody>
          <a:bodyPr/>
          <a:lstStyle/>
          <a:p>
            <a:r>
              <a:rPr lang="en-GB" sz="2000" dirty="0"/>
              <a:t>Jane’s Defence Equipment &amp; Technology Intelligence Centre</a:t>
            </a:r>
          </a:p>
        </p:txBody>
      </p:sp>
      <p:sp>
        <p:nvSpPr>
          <p:cNvPr id="3" name="Content Placeholder 2"/>
          <p:cNvSpPr>
            <a:spLocks noGrp="1"/>
          </p:cNvSpPr>
          <p:nvPr>
            <p:ph idx="1"/>
          </p:nvPr>
        </p:nvSpPr>
        <p:spPr>
          <a:xfrm>
            <a:off x="233672" y="1354176"/>
            <a:ext cx="8681728" cy="4846096"/>
          </a:xfrm>
        </p:spPr>
        <p:txBody>
          <a:bodyPr/>
          <a:lstStyle/>
          <a:p>
            <a:pPr marL="0" indent="0">
              <a:buNone/>
            </a:pPr>
            <a:r>
              <a:rPr lang="en-US" dirty="0"/>
              <a:t>Jane’s Defence Equipment and Technology Intelligence Centre provides detailed specifications across the world’s land, air and sea platforms, weapons, C4ISR systems and CBRNE &amp; EOD equipment. Together with technical, operational and commercial insight Jane’s equipment information offers the world’s only resource for a complete overview of military capability. </a:t>
            </a:r>
          </a:p>
          <a:p>
            <a:pPr marL="0" indent="0">
              <a:buNone/>
            </a:pPr>
            <a:endParaRPr lang="en-US" dirty="0"/>
          </a:p>
          <a:p>
            <a:pPr marL="0" indent="0">
              <a:buNone/>
            </a:pPr>
            <a:r>
              <a:rPr lang="en-GB" dirty="0">
                <a:solidFill>
                  <a:schemeClr val="accent1"/>
                </a:solidFill>
              </a:rPr>
              <a:t>Jane’s Defence Equipment &amp; Technology Intelligence Centre enables you to: </a:t>
            </a:r>
          </a:p>
          <a:p>
            <a:r>
              <a:rPr lang="en-GB" dirty="0"/>
              <a:t>Use technical, operational and commercial news to support key activities</a:t>
            </a:r>
          </a:p>
          <a:p>
            <a:r>
              <a:rPr lang="en-GB" dirty="0"/>
              <a:t>Derive essential insight through independent expert analysis</a:t>
            </a:r>
          </a:p>
          <a:p>
            <a:r>
              <a:rPr lang="en-GB" dirty="0"/>
              <a:t>Stay at the forefront of developments</a:t>
            </a:r>
          </a:p>
          <a:p>
            <a:r>
              <a:rPr lang="en-GB" dirty="0"/>
              <a:t>Research markets</a:t>
            </a:r>
          </a:p>
          <a:p>
            <a:r>
              <a:rPr lang="en-GB" dirty="0"/>
              <a:t>Partner, team and acquire</a:t>
            </a:r>
          </a:p>
          <a:p>
            <a:r>
              <a:rPr lang="en-GB" dirty="0"/>
              <a:t>Strategise and plan</a:t>
            </a:r>
          </a:p>
          <a:p>
            <a:r>
              <a:rPr lang="en-GB" dirty="0"/>
              <a:t>Develop products and technologies</a:t>
            </a:r>
          </a:p>
          <a:p>
            <a:endParaRPr lang="en-GB" dirty="0"/>
          </a:p>
          <a:p>
            <a:endParaRPr lang="en-GB" dirty="0">
              <a:solidFill>
                <a:schemeClr val="accent1"/>
              </a:solidFill>
            </a:endParaRPr>
          </a:p>
          <a:p>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11</a:t>
            </a:fld>
            <a:endParaRPr lang="en-US" dirty="0"/>
          </a:p>
        </p:txBody>
      </p:sp>
      <p:grpSp>
        <p:nvGrpSpPr>
          <p:cNvPr id="8" name="Group 7"/>
          <p:cNvGrpSpPr/>
          <p:nvPr/>
        </p:nvGrpSpPr>
        <p:grpSpPr>
          <a:xfrm>
            <a:off x="3392332" y="2540691"/>
            <a:ext cx="5523068" cy="4047114"/>
            <a:chOff x="3276600" y="2731827"/>
            <a:chExt cx="5593473" cy="4098704"/>
          </a:xfrm>
        </p:grpSpPr>
        <p:pic>
          <p:nvPicPr>
            <p:cNvPr id="7" name="Picture 6"/>
            <p:cNvPicPr>
              <a:picLocks noChangeAspect="1"/>
            </p:cNvPicPr>
            <p:nvPr/>
          </p:nvPicPr>
          <p:blipFill>
            <a:blip r:embed="rId2"/>
            <a:stretch>
              <a:fillRect/>
            </a:stretch>
          </p:blipFill>
          <p:spPr>
            <a:xfrm>
              <a:off x="5105400" y="4114800"/>
              <a:ext cx="2541763" cy="148007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stretch>
              <a:fillRect/>
            </a:stretch>
          </p:blipFill>
          <p:spPr>
            <a:xfrm>
              <a:off x="6636511" y="2731827"/>
              <a:ext cx="2233562" cy="157638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3276600" y="5226714"/>
              <a:ext cx="2438400" cy="1603817"/>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4196358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52" y="961011"/>
            <a:ext cx="8460171" cy="400110"/>
          </a:xfrm>
        </p:spPr>
        <p:txBody>
          <a:bodyPr/>
          <a:lstStyle/>
          <a:p>
            <a:r>
              <a:rPr lang="en-GB" sz="2000" dirty="0"/>
              <a:t>Jane’s Defence: News Module</a:t>
            </a:r>
          </a:p>
        </p:txBody>
      </p:sp>
      <p:sp>
        <p:nvSpPr>
          <p:cNvPr id="3" name="Content Placeholder 2"/>
          <p:cNvSpPr>
            <a:spLocks noGrp="1"/>
          </p:cNvSpPr>
          <p:nvPr>
            <p:ph idx="1"/>
          </p:nvPr>
        </p:nvSpPr>
        <p:spPr>
          <a:xfrm>
            <a:off x="352753" y="1362920"/>
            <a:ext cx="6429047" cy="3046389"/>
          </a:xfrm>
        </p:spPr>
        <p:txBody>
          <a:bodyPr/>
          <a:lstStyle/>
          <a:p>
            <a:pPr marL="0" indent="0">
              <a:buNone/>
            </a:pPr>
            <a:r>
              <a:rPr lang="en-US" dirty="0"/>
              <a:t>The Defence News Module </a:t>
            </a:r>
            <a:r>
              <a:rPr lang="en-GB" dirty="0"/>
              <a:t>offers the full suite of Jane’s world leading defence news offerings, including the award-winning titles of Jane’s Defence Weekly, Navy International, Missiles &amp; Rockets, Defence Industry, and International Defence Review</a:t>
            </a:r>
            <a:r>
              <a:rPr lang="en-US" dirty="0"/>
              <a:t>. </a:t>
            </a:r>
          </a:p>
          <a:p>
            <a:pPr marL="0" indent="0">
              <a:buNone/>
            </a:pPr>
            <a:r>
              <a:rPr lang="en-GB" dirty="0">
                <a:solidFill>
                  <a:schemeClr val="accent1"/>
                </a:solidFill>
              </a:rPr>
              <a:t>Jane’s Defence News Module helps you:</a:t>
            </a:r>
          </a:p>
          <a:p>
            <a:pPr fontAlgn="base"/>
            <a:r>
              <a:rPr lang="en-GB" dirty="0"/>
              <a:t>Gauge the impact of changes to military capabilities</a:t>
            </a:r>
          </a:p>
          <a:p>
            <a:pPr fontAlgn="base"/>
            <a:r>
              <a:rPr lang="en-GB" dirty="0"/>
              <a:t>Keep current with emerging technologies</a:t>
            </a:r>
          </a:p>
          <a:p>
            <a:pPr fontAlgn="base"/>
            <a:r>
              <a:rPr lang="en-GB" dirty="0"/>
              <a:t>Quantify new program and product potential</a:t>
            </a:r>
          </a:p>
          <a:p>
            <a:pPr fontAlgn="base"/>
            <a:r>
              <a:rPr lang="en-GB" dirty="0"/>
              <a:t>Identify potential partners, customers and suppliers</a:t>
            </a:r>
          </a:p>
          <a:p>
            <a:pPr fontAlgn="base"/>
            <a:r>
              <a:rPr lang="en-GB" dirty="0"/>
              <a:t>Monitor the effects of political disruptions</a:t>
            </a:r>
          </a:p>
          <a:p>
            <a:pPr marL="0" indent="0">
              <a:buNone/>
            </a:pPr>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12</a:t>
            </a:fld>
            <a:endParaRPr lang="en-US" dirty="0"/>
          </a:p>
        </p:txBody>
      </p:sp>
      <p:grpSp>
        <p:nvGrpSpPr>
          <p:cNvPr id="8" name="Group 7"/>
          <p:cNvGrpSpPr/>
          <p:nvPr/>
        </p:nvGrpSpPr>
        <p:grpSpPr>
          <a:xfrm>
            <a:off x="4419600" y="1295400"/>
            <a:ext cx="4469523" cy="5287347"/>
            <a:chOff x="5181600" y="2057400"/>
            <a:chExt cx="3631323" cy="4295775"/>
          </a:xfrm>
        </p:grpSpPr>
        <p:pic>
          <p:nvPicPr>
            <p:cNvPr id="5" name="Picture 4"/>
            <p:cNvPicPr>
              <a:picLocks noChangeAspect="1"/>
            </p:cNvPicPr>
            <p:nvPr/>
          </p:nvPicPr>
          <p:blipFill>
            <a:blip r:embed="rId2"/>
            <a:stretch>
              <a:fillRect/>
            </a:stretch>
          </p:blipFill>
          <p:spPr>
            <a:xfrm>
              <a:off x="7212723" y="2057400"/>
              <a:ext cx="1600200" cy="207645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stretch>
              <a:fillRect/>
            </a:stretch>
          </p:blipFill>
          <p:spPr>
            <a:xfrm>
              <a:off x="6324600" y="3048039"/>
              <a:ext cx="1600200" cy="213360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stretch>
              <a:fillRect/>
            </a:stretch>
          </p:blipFill>
          <p:spPr>
            <a:xfrm>
              <a:off x="5181600" y="4267200"/>
              <a:ext cx="1600200" cy="2085975"/>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00358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52" y="961011"/>
            <a:ext cx="8460171" cy="400110"/>
          </a:xfrm>
        </p:spPr>
        <p:txBody>
          <a:bodyPr/>
          <a:lstStyle/>
          <a:p>
            <a:r>
              <a:rPr lang="en-GB" sz="2000" dirty="0"/>
              <a:t>Jane’s Military &amp; Security Assessments Intelligence Centre</a:t>
            </a:r>
          </a:p>
        </p:txBody>
      </p:sp>
      <p:sp>
        <p:nvSpPr>
          <p:cNvPr id="3" name="Content Placeholder 2"/>
          <p:cNvSpPr>
            <a:spLocks noGrp="1"/>
          </p:cNvSpPr>
          <p:nvPr>
            <p:ph idx="1"/>
          </p:nvPr>
        </p:nvSpPr>
        <p:spPr>
          <a:xfrm>
            <a:off x="352753" y="1559478"/>
            <a:ext cx="8460170" cy="1031322"/>
          </a:xfrm>
        </p:spPr>
        <p:txBody>
          <a:bodyPr/>
          <a:lstStyle/>
          <a:p>
            <a:pPr marL="0" indent="0">
              <a:buNone/>
            </a:pPr>
            <a:r>
              <a:rPr lang="en-GB" dirty="0"/>
              <a:t>Jane’s Military and Security Assessments Intelligence Centre provides comprehensive open-source data and independent expert analysis on political stability, military capabilities, national security concerns, and international relations to give a strategic, operational and tactical understanding of the global threat landscape. </a:t>
            </a:r>
          </a:p>
          <a:p>
            <a:pPr marL="0" indent="0">
              <a:buNone/>
            </a:pPr>
            <a:endParaRPr lang="en-GB" dirty="0">
              <a:solidFill>
                <a:schemeClr val="accent1"/>
              </a:solidFill>
            </a:endParaRPr>
          </a:p>
          <a:p>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13</a:t>
            </a:fld>
            <a:endParaRPr lang="en-US" dirty="0"/>
          </a:p>
        </p:txBody>
      </p:sp>
      <p:sp>
        <p:nvSpPr>
          <p:cNvPr id="5" name="Content Placeholder 2"/>
          <p:cNvSpPr txBox="1">
            <a:spLocks/>
          </p:cNvSpPr>
          <p:nvPr/>
        </p:nvSpPr>
        <p:spPr>
          <a:xfrm>
            <a:off x="352753" y="2590800"/>
            <a:ext cx="4447847" cy="3469722"/>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accent1"/>
                </a:solidFill>
              </a:rPr>
              <a:t>Jane’s Military &amp; Security Assessments Intelligence Centre provides you with: </a:t>
            </a:r>
          </a:p>
          <a:p>
            <a:r>
              <a:rPr lang="en-GB" dirty="0"/>
              <a:t>Authoritative intelligence on the world’s armies, navies, air and special forces including structure, materiel, order of battle, training, doctrine and strategy</a:t>
            </a:r>
          </a:p>
          <a:p>
            <a:r>
              <a:rPr lang="en-GB" dirty="0"/>
              <a:t>Insight into country risk and threats to state stability</a:t>
            </a:r>
          </a:p>
          <a:p>
            <a:r>
              <a:rPr lang="en-GB" dirty="0"/>
              <a:t>Comprehensive open-source threat landscape assessment</a:t>
            </a:r>
          </a:p>
          <a:p>
            <a:r>
              <a:rPr lang="en-GB" dirty="0"/>
              <a:t>Coverage of over 190 states and territories for a view of the global landscape</a:t>
            </a:r>
          </a:p>
          <a:p>
            <a:r>
              <a:rPr lang="en-GB" dirty="0"/>
              <a:t>Data that has been rigorously reviewed and cross-checked to ensure accuracy, reliability and utility </a:t>
            </a:r>
          </a:p>
          <a:p>
            <a:endParaRPr lang="en-GB" dirty="0"/>
          </a:p>
          <a:p>
            <a:endParaRPr lang="en-GB" dirty="0">
              <a:solidFill>
                <a:schemeClr val="accent1"/>
              </a:solidFill>
            </a:endParaRPr>
          </a:p>
          <a:p>
            <a:endParaRPr lang="en-GB" dirty="0"/>
          </a:p>
        </p:txBody>
      </p:sp>
      <p:pic>
        <p:nvPicPr>
          <p:cNvPr id="6" name="Picture 5"/>
          <p:cNvPicPr>
            <a:picLocks noChangeAspect="1"/>
          </p:cNvPicPr>
          <p:nvPr/>
        </p:nvPicPr>
        <p:blipFill>
          <a:blip r:embed="rId2"/>
          <a:stretch>
            <a:fillRect/>
          </a:stretch>
        </p:blipFill>
        <p:spPr>
          <a:xfrm>
            <a:off x="5943600" y="2402681"/>
            <a:ext cx="2997121" cy="2357437"/>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stretch>
            <a:fillRect/>
          </a:stretch>
        </p:blipFill>
        <p:spPr>
          <a:xfrm>
            <a:off x="4794913" y="3847539"/>
            <a:ext cx="2413628" cy="2365633"/>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6400800" y="4760118"/>
            <a:ext cx="2633662" cy="19304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46036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52751" y="829546"/>
            <a:ext cx="8460171" cy="461665"/>
          </a:xfrm>
          <a:prstGeom prst="rect">
            <a:avLst/>
          </a:prstGeom>
        </p:spPr>
        <p:txBody>
          <a:bodyPr/>
          <a:lst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a:lstStyle>
          <a:p>
            <a:r>
              <a:rPr lang="en-GB" sz="2000" dirty="0"/>
              <a:t>Jane’s Military &amp; Security Assessments Intelligence Centre</a:t>
            </a:r>
          </a:p>
        </p:txBody>
      </p:sp>
      <p:grpSp>
        <p:nvGrpSpPr>
          <p:cNvPr id="2" name="Group 1"/>
          <p:cNvGrpSpPr/>
          <p:nvPr/>
        </p:nvGrpSpPr>
        <p:grpSpPr>
          <a:xfrm>
            <a:off x="379184" y="1435876"/>
            <a:ext cx="8634684" cy="4989592"/>
            <a:chOff x="354833" y="1394275"/>
            <a:chExt cx="8634684" cy="4447725"/>
          </a:xfrm>
        </p:grpSpPr>
        <p:sp>
          <p:nvSpPr>
            <p:cNvPr id="4" name="Freeform 3"/>
            <p:cNvSpPr/>
            <p:nvPr/>
          </p:nvSpPr>
          <p:spPr>
            <a:xfrm>
              <a:off x="354833" y="1396999"/>
              <a:ext cx="2043712" cy="4445001"/>
            </a:xfrm>
            <a:custGeom>
              <a:avLst/>
              <a:gdLst>
                <a:gd name="connsiteX0" fmla="*/ 0 w 2043712"/>
                <a:gd name="connsiteY0" fmla="*/ 204371 h 4445001"/>
                <a:gd name="connsiteX1" fmla="*/ 204371 w 2043712"/>
                <a:gd name="connsiteY1" fmla="*/ 0 h 4445001"/>
                <a:gd name="connsiteX2" fmla="*/ 1839341 w 2043712"/>
                <a:gd name="connsiteY2" fmla="*/ 0 h 4445001"/>
                <a:gd name="connsiteX3" fmla="*/ 2043712 w 2043712"/>
                <a:gd name="connsiteY3" fmla="*/ 204371 h 4445001"/>
                <a:gd name="connsiteX4" fmla="*/ 2043712 w 2043712"/>
                <a:gd name="connsiteY4" fmla="*/ 4240630 h 4445001"/>
                <a:gd name="connsiteX5" fmla="*/ 1839341 w 2043712"/>
                <a:gd name="connsiteY5" fmla="*/ 4445001 h 4445001"/>
                <a:gd name="connsiteX6" fmla="*/ 204371 w 2043712"/>
                <a:gd name="connsiteY6" fmla="*/ 4445001 h 4445001"/>
                <a:gd name="connsiteX7" fmla="*/ 0 w 2043712"/>
                <a:gd name="connsiteY7" fmla="*/ 4240630 h 4445001"/>
                <a:gd name="connsiteX8" fmla="*/ 0 w 2043712"/>
                <a:gd name="connsiteY8" fmla="*/ 204371 h 44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12" h="4445001">
                  <a:moveTo>
                    <a:pt x="0" y="204371"/>
                  </a:moveTo>
                  <a:cubicBezTo>
                    <a:pt x="0" y="91500"/>
                    <a:pt x="91500" y="0"/>
                    <a:pt x="204371" y="0"/>
                  </a:cubicBezTo>
                  <a:lnTo>
                    <a:pt x="1839341" y="0"/>
                  </a:lnTo>
                  <a:cubicBezTo>
                    <a:pt x="1952212" y="0"/>
                    <a:pt x="2043712" y="91500"/>
                    <a:pt x="2043712" y="204371"/>
                  </a:cubicBezTo>
                  <a:lnTo>
                    <a:pt x="2043712" y="4240630"/>
                  </a:lnTo>
                  <a:cubicBezTo>
                    <a:pt x="2043712" y="4353501"/>
                    <a:pt x="1952212" y="4445001"/>
                    <a:pt x="1839341" y="4445001"/>
                  </a:cubicBezTo>
                  <a:lnTo>
                    <a:pt x="204371" y="4445001"/>
                  </a:lnTo>
                  <a:cubicBezTo>
                    <a:pt x="91500" y="4445001"/>
                    <a:pt x="0" y="4353501"/>
                    <a:pt x="0" y="4240630"/>
                  </a:cubicBezTo>
                  <a:lnTo>
                    <a:pt x="0" y="204371"/>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3191511" numCol="1" spcCol="1270" anchor="ctr" anchorCtr="0">
              <a:noAutofit/>
            </a:bodyPr>
            <a:lstStyle/>
            <a:p>
              <a:pPr lvl="0" algn="ctr" defTabSz="933450">
                <a:lnSpc>
                  <a:spcPct val="90000"/>
                </a:lnSpc>
                <a:spcBef>
                  <a:spcPct val="0"/>
                </a:spcBef>
                <a:spcAft>
                  <a:spcPct val="35000"/>
                </a:spcAft>
              </a:pPr>
              <a:r>
                <a:rPr lang="en-GB" sz="2100" kern="1200" dirty="0"/>
                <a:t>Military Capabilities</a:t>
              </a:r>
            </a:p>
          </p:txBody>
        </p:sp>
        <p:sp>
          <p:nvSpPr>
            <p:cNvPr id="7" name="Freeform 6"/>
            <p:cNvSpPr/>
            <p:nvPr/>
          </p:nvSpPr>
          <p:spPr>
            <a:xfrm>
              <a:off x="559204" y="2731340"/>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kern="1200" dirty="0"/>
                <a:t>Army</a:t>
              </a:r>
            </a:p>
          </p:txBody>
        </p:sp>
        <p:sp>
          <p:nvSpPr>
            <p:cNvPr id="8" name="Freeform 7"/>
            <p:cNvSpPr/>
            <p:nvPr/>
          </p:nvSpPr>
          <p:spPr>
            <a:xfrm>
              <a:off x="559204" y="3324676"/>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kern="1200" dirty="0"/>
                <a:t>Navy</a:t>
              </a:r>
            </a:p>
          </p:txBody>
        </p:sp>
        <p:sp>
          <p:nvSpPr>
            <p:cNvPr id="9" name="Freeform 8"/>
            <p:cNvSpPr/>
            <p:nvPr/>
          </p:nvSpPr>
          <p:spPr>
            <a:xfrm>
              <a:off x="559204" y="3918012"/>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kern="1200" dirty="0"/>
                <a:t>Air Force</a:t>
              </a:r>
            </a:p>
          </p:txBody>
        </p:sp>
        <p:sp>
          <p:nvSpPr>
            <p:cNvPr id="10" name="Freeform 9"/>
            <p:cNvSpPr/>
            <p:nvPr/>
          </p:nvSpPr>
          <p:spPr>
            <a:xfrm>
              <a:off x="559204" y="4511348"/>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kern="1200" dirty="0"/>
                <a:t>Special Forces</a:t>
              </a:r>
            </a:p>
          </p:txBody>
        </p:sp>
        <p:sp>
          <p:nvSpPr>
            <p:cNvPr id="14" name="Freeform 13"/>
            <p:cNvSpPr/>
            <p:nvPr/>
          </p:nvSpPr>
          <p:spPr>
            <a:xfrm>
              <a:off x="2551824" y="1396999"/>
              <a:ext cx="2043712" cy="4445001"/>
            </a:xfrm>
            <a:custGeom>
              <a:avLst/>
              <a:gdLst>
                <a:gd name="connsiteX0" fmla="*/ 0 w 2043712"/>
                <a:gd name="connsiteY0" fmla="*/ 204371 h 4445001"/>
                <a:gd name="connsiteX1" fmla="*/ 204371 w 2043712"/>
                <a:gd name="connsiteY1" fmla="*/ 0 h 4445001"/>
                <a:gd name="connsiteX2" fmla="*/ 1839341 w 2043712"/>
                <a:gd name="connsiteY2" fmla="*/ 0 h 4445001"/>
                <a:gd name="connsiteX3" fmla="*/ 2043712 w 2043712"/>
                <a:gd name="connsiteY3" fmla="*/ 204371 h 4445001"/>
                <a:gd name="connsiteX4" fmla="*/ 2043712 w 2043712"/>
                <a:gd name="connsiteY4" fmla="*/ 4240630 h 4445001"/>
                <a:gd name="connsiteX5" fmla="*/ 1839341 w 2043712"/>
                <a:gd name="connsiteY5" fmla="*/ 4445001 h 4445001"/>
                <a:gd name="connsiteX6" fmla="*/ 204371 w 2043712"/>
                <a:gd name="connsiteY6" fmla="*/ 4445001 h 4445001"/>
                <a:gd name="connsiteX7" fmla="*/ 0 w 2043712"/>
                <a:gd name="connsiteY7" fmla="*/ 4240630 h 4445001"/>
                <a:gd name="connsiteX8" fmla="*/ 0 w 2043712"/>
                <a:gd name="connsiteY8" fmla="*/ 204371 h 44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12" h="4445001">
                  <a:moveTo>
                    <a:pt x="0" y="204371"/>
                  </a:moveTo>
                  <a:cubicBezTo>
                    <a:pt x="0" y="91500"/>
                    <a:pt x="91500" y="0"/>
                    <a:pt x="204371" y="0"/>
                  </a:cubicBezTo>
                  <a:lnTo>
                    <a:pt x="1839341" y="0"/>
                  </a:lnTo>
                  <a:cubicBezTo>
                    <a:pt x="1952212" y="0"/>
                    <a:pt x="2043712" y="91500"/>
                    <a:pt x="2043712" y="204371"/>
                  </a:cubicBezTo>
                  <a:lnTo>
                    <a:pt x="2043712" y="4240630"/>
                  </a:lnTo>
                  <a:cubicBezTo>
                    <a:pt x="2043712" y="4353501"/>
                    <a:pt x="1952212" y="4445001"/>
                    <a:pt x="1839341" y="4445001"/>
                  </a:cubicBezTo>
                  <a:lnTo>
                    <a:pt x="204371" y="4445001"/>
                  </a:lnTo>
                  <a:cubicBezTo>
                    <a:pt x="91500" y="4445001"/>
                    <a:pt x="0" y="4353501"/>
                    <a:pt x="0" y="4240630"/>
                  </a:cubicBezTo>
                  <a:lnTo>
                    <a:pt x="0" y="204371"/>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3191511" numCol="1" spcCol="1270" anchor="ctr" anchorCtr="0">
              <a:noAutofit/>
            </a:bodyPr>
            <a:lstStyle/>
            <a:p>
              <a:pPr lvl="0" algn="ctr" defTabSz="933450">
                <a:lnSpc>
                  <a:spcPct val="90000"/>
                </a:lnSpc>
                <a:spcBef>
                  <a:spcPct val="0"/>
                </a:spcBef>
                <a:spcAft>
                  <a:spcPct val="35000"/>
                </a:spcAft>
              </a:pPr>
              <a:r>
                <a:rPr lang="en-GB" sz="2100" kern="1200" dirty="0"/>
                <a:t>Country Risk</a:t>
              </a:r>
            </a:p>
          </p:txBody>
        </p:sp>
        <p:sp>
          <p:nvSpPr>
            <p:cNvPr id="15" name="Freeform 14"/>
            <p:cNvSpPr/>
            <p:nvPr/>
          </p:nvSpPr>
          <p:spPr>
            <a:xfrm>
              <a:off x="2756194" y="2731340"/>
              <a:ext cx="1634969" cy="2526460"/>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dirty="0"/>
                <a:t>Sentinel Country </a:t>
              </a:r>
            </a:p>
            <a:p>
              <a:pPr lvl="0" algn="ctr" defTabSz="488950">
                <a:lnSpc>
                  <a:spcPct val="90000"/>
                </a:lnSpc>
                <a:spcBef>
                  <a:spcPct val="0"/>
                </a:spcBef>
                <a:spcAft>
                  <a:spcPct val="35000"/>
                </a:spcAft>
              </a:pPr>
              <a:r>
                <a:rPr lang="en-GB" sz="1100" dirty="0"/>
                <a:t>Risk Assessments</a:t>
              </a:r>
            </a:p>
            <a:p>
              <a:pPr lvl="0" algn="ctr" defTabSz="488950">
                <a:lnSpc>
                  <a:spcPct val="90000"/>
                </a:lnSpc>
                <a:spcBef>
                  <a:spcPct val="0"/>
                </a:spcBef>
                <a:spcAft>
                  <a:spcPct val="35000"/>
                </a:spcAft>
              </a:pPr>
              <a:r>
                <a:rPr lang="en-GB" sz="1100" kern="1200" dirty="0"/>
                <a:t>(17 regions)</a:t>
              </a:r>
            </a:p>
          </p:txBody>
        </p:sp>
        <p:sp>
          <p:nvSpPr>
            <p:cNvPr id="21" name="Freeform 20"/>
            <p:cNvSpPr/>
            <p:nvPr/>
          </p:nvSpPr>
          <p:spPr>
            <a:xfrm>
              <a:off x="4748813" y="1394275"/>
              <a:ext cx="2043712" cy="4445001"/>
            </a:xfrm>
            <a:custGeom>
              <a:avLst/>
              <a:gdLst>
                <a:gd name="connsiteX0" fmla="*/ 0 w 2043712"/>
                <a:gd name="connsiteY0" fmla="*/ 204371 h 4445001"/>
                <a:gd name="connsiteX1" fmla="*/ 204371 w 2043712"/>
                <a:gd name="connsiteY1" fmla="*/ 0 h 4445001"/>
                <a:gd name="connsiteX2" fmla="*/ 1839341 w 2043712"/>
                <a:gd name="connsiteY2" fmla="*/ 0 h 4445001"/>
                <a:gd name="connsiteX3" fmla="*/ 2043712 w 2043712"/>
                <a:gd name="connsiteY3" fmla="*/ 204371 h 4445001"/>
                <a:gd name="connsiteX4" fmla="*/ 2043712 w 2043712"/>
                <a:gd name="connsiteY4" fmla="*/ 4240630 h 4445001"/>
                <a:gd name="connsiteX5" fmla="*/ 1839341 w 2043712"/>
                <a:gd name="connsiteY5" fmla="*/ 4445001 h 4445001"/>
                <a:gd name="connsiteX6" fmla="*/ 204371 w 2043712"/>
                <a:gd name="connsiteY6" fmla="*/ 4445001 h 4445001"/>
                <a:gd name="connsiteX7" fmla="*/ 0 w 2043712"/>
                <a:gd name="connsiteY7" fmla="*/ 4240630 h 4445001"/>
                <a:gd name="connsiteX8" fmla="*/ 0 w 2043712"/>
                <a:gd name="connsiteY8" fmla="*/ 204371 h 44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12" h="4445001">
                  <a:moveTo>
                    <a:pt x="0" y="204371"/>
                  </a:moveTo>
                  <a:cubicBezTo>
                    <a:pt x="0" y="91500"/>
                    <a:pt x="91500" y="0"/>
                    <a:pt x="204371" y="0"/>
                  </a:cubicBezTo>
                  <a:lnTo>
                    <a:pt x="1839341" y="0"/>
                  </a:lnTo>
                  <a:cubicBezTo>
                    <a:pt x="1952212" y="0"/>
                    <a:pt x="2043712" y="91500"/>
                    <a:pt x="2043712" y="204371"/>
                  </a:cubicBezTo>
                  <a:lnTo>
                    <a:pt x="2043712" y="4240630"/>
                  </a:lnTo>
                  <a:cubicBezTo>
                    <a:pt x="2043712" y="4353501"/>
                    <a:pt x="1952212" y="4445001"/>
                    <a:pt x="1839341" y="4445001"/>
                  </a:cubicBezTo>
                  <a:lnTo>
                    <a:pt x="204371" y="4445001"/>
                  </a:lnTo>
                  <a:cubicBezTo>
                    <a:pt x="91500" y="4445001"/>
                    <a:pt x="0" y="4353501"/>
                    <a:pt x="0" y="4240630"/>
                  </a:cubicBezTo>
                  <a:lnTo>
                    <a:pt x="0" y="204371"/>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3191511" numCol="1" spcCol="1270" anchor="ctr" anchorCtr="0">
              <a:noAutofit/>
            </a:bodyPr>
            <a:lstStyle/>
            <a:p>
              <a:pPr lvl="0" algn="ctr" defTabSz="933450">
                <a:lnSpc>
                  <a:spcPct val="90000"/>
                </a:lnSpc>
                <a:spcBef>
                  <a:spcPct val="0"/>
                </a:spcBef>
                <a:spcAft>
                  <a:spcPct val="35000"/>
                </a:spcAft>
              </a:pPr>
              <a:r>
                <a:rPr lang="en-GB" sz="2100" kern="1200" dirty="0"/>
                <a:t>Security News Module</a:t>
              </a:r>
            </a:p>
          </p:txBody>
        </p:sp>
        <p:sp>
          <p:nvSpPr>
            <p:cNvPr id="25" name="Freeform 24"/>
            <p:cNvSpPr/>
            <p:nvPr/>
          </p:nvSpPr>
          <p:spPr>
            <a:xfrm>
              <a:off x="6945805" y="1396999"/>
              <a:ext cx="2043712" cy="4445001"/>
            </a:xfrm>
            <a:custGeom>
              <a:avLst/>
              <a:gdLst>
                <a:gd name="connsiteX0" fmla="*/ 0 w 2043712"/>
                <a:gd name="connsiteY0" fmla="*/ 204371 h 4445001"/>
                <a:gd name="connsiteX1" fmla="*/ 204371 w 2043712"/>
                <a:gd name="connsiteY1" fmla="*/ 0 h 4445001"/>
                <a:gd name="connsiteX2" fmla="*/ 1839341 w 2043712"/>
                <a:gd name="connsiteY2" fmla="*/ 0 h 4445001"/>
                <a:gd name="connsiteX3" fmla="*/ 2043712 w 2043712"/>
                <a:gd name="connsiteY3" fmla="*/ 204371 h 4445001"/>
                <a:gd name="connsiteX4" fmla="*/ 2043712 w 2043712"/>
                <a:gd name="connsiteY4" fmla="*/ 4240630 h 4445001"/>
                <a:gd name="connsiteX5" fmla="*/ 1839341 w 2043712"/>
                <a:gd name="connsiteY5" fmla="*/ 4445001 h 4445001"/>
                <a:gd name="connsiteX6" fmla="*/ 204371 w 2043712"/>
                <a:gd name="connsiteY6" fmla="*/ 4445001 h 4445001"/>
                <a:gd name="connsiteX7" fmla="*/ 0 w 2043712"/>
                <a:gd name="connsiteY7" fmla="*/ 4240630 h 4445001"/>
                <a:gd name="connsiteX8" fmla="*/ 0 w 2043712"/>
                <a:gd name="connsiteY8" fmla="*/ 204371 h 44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12" h="4445001">
                  <a:moveTo>
                    <a:pt x="0" y="204371"/>
                  </a:moveTo>
                  <a:cubicBezTo>
                    <a:pt x="0" y="91500"/>
                    <a:pt x="91500" y="0"/>
                    <a:pt x="204371" y="0"/>
                  </a:cubicBezTo>
                  <a:lnTo>
                    <a:pt x="1839341" y="0"/>
                  </a:lnTo>
                  <a:cubicBezTo>
                    <a:pt x="1952212" y="0"/>
                    <a:pt x="2043712" y="91500"/>
                    <a:pt x="2043712" y="204371"/>
                  </a:cubicBezTo>
                  <a:lnTo>
                    <a:pt x="2043712" y="4240630"/>
                  </a:lnTo>
                  <a:cubicBezTo>
                    <a:pt x="2043712" y="4353501"/>
                    <a:pt x="1952212" y="4445001"/>
                    <a:pt x="1839341" y="4445001"/>
                  </a:cubicBezTo>
                  <a:lnTo>
                    <a:pt x="204371" y="4445001"/>
                  </a:lnTo>
                  <a:cubicBezTo>
                    <a:pt x="91500" y="4445001"/>
                    <a:pt x="0" y="4353501"/>
                    <a:pt x="0" y="4240630"/>
                  </a:cubicBezTo>
                  <a:lnTo>
                    <a:pt x="0" y="204371"/>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3191511" numCol="1" spcCol="1270" anchor="ctr" anchorCtr="0">
              <a:noAutofit/>
            </a:bodyPr>
            <a:lstStyle/>
            <a:p>
              <a:pPr lvl="0" algn="ctr" defTabSz="933450">
                <a:lnSpc>
                  <a:spcPct val="90000"/>
                </a:lnSpc>
                <a:spcBef>
                  <a:spcPct val="0"/>
                </a:spcBef>
                <a:spcAft>
                  <a:spcPct val="35000"/>
                </a:spcAft>
              </a:pPr>
              <a:r>
                <a:rPr lang="en-GB" sz="2100" kern="1200" dirty="0"/>
                <a:t>Satellite Imagery Analysis</a:t>
              </a:r>
            </a:p>
          </p:txBody>
        </p:sp>
        <p:sp>
          <p:nvSpPr>
            <p:cNvPr id="26" name="Freeform 25"/>
            <p:cNvSpPr/>
            <p:nvPr/>
          </p:nvSpPr>
          <p:spPr>
            <a:xfrm>
              <a:off x="7150176" y="2731801"/>
              <a:ext cx="1634969" cy="884974"/>
            </a:xfrm>
            <a:custGeom>
              <a:avLst/>
              <a:gdLst>
                <a:gd name="connsiteX0" fmla="*/ 0 w 1634969"/>
                <a:gd name="connsiteY0" fmla="*/ 134023 h 1340228"/>
                <a:gd name="connsiteX1" fmla="*/ 134023 w 1634969"/>
                <a:gd name="connsiteY1" fmla="*/ 0 h 1340228"/>
                <a:gd name="connsiteX2" fmla="*/ 1500946 w 1634969"/>
                <a:gd name="connsiteY2" fmla="*/ 0 h 1340228"/>
                <a:gd name="connsiteX3" fmla="*/ 1634969 w 1634969"/>
                <a:gd name="connsiteY3" fmla="*/ 134023 h 1340228"/>
                <a:gd name="connsiteX4" fmla="*/ 1634969 w 1634969"/>
                <a:gd name="connsiteY4" fmla="*/ 1206205 h 1340228"/>
                <a:gd name="connsiteX5" fmla="*/ 1500946 w 1634969"/>
                <a:gd name="connsiteY5" fmla="*/ 1340228 h 1340228"/>
                <a:gd name="connsiteX6" fmla="*/ 134023 w 1634969"/>
                <a:gd name="connsiteY6" fmla="*/ 1340228 h 1340228"/>
                <a:gd name="connsiteX7" fmla="*/ 0 w 1634969"/>
                <a:gd name="connsiteY7" fmla="*/ 1206205 h 1340228"/>
                <a:gd name="connsiteX8" fmla="*/ 0 w 1634969"/>
                <a:gd name="connsiteY8" fmla="*/ 134023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1340228">
                  <a:moveTo>
                    <a:pt x="0" y="134023"/>
                  </a:moveTo>
                  <a:cubicBezTo>
                    <a:pt x="0" y="60004"/>
                    <a:pt x="60004" y="0"/>
                    <a:pt x="134023" y="0"/>
                  </a:cubicBezTo>
                  <a:lnTo>
                    <a:pt x="1500946" y="0"/>
                  </a:lnTo>
                  <a:cubicBezTo>
                    <a:pt x="1574965" y="0"/>
                    <a:pt x="1634969" y="60004"/>
                    <a:pt x="1634969" y="134023"/>
                  </a:cubicBezTo>
                  <a:lnTo>
                    <a:pt x="1634969" y="1206205"/>
                  </a:lnTo>
                  <a:cubicBezTo>
                    <a:pt x="1634969" y="1280224"/>
                    <a:pt x="1574965" y="1340228"/>
                    <a:pt x="1500946" y="1340228"/>
                  </a:cubicBezTo>
                  <a:lnTo>
                    <a:pt x="134023" y="1340228"/>
                  </a:lnTo>
                  <a:cubicBezTo>
                    <a:pt x="60004" y="1340228"/>
                    <a:pt x="0" y="1280224"/>
                    <a:pt x="0" y="1206205"/>
                  </a:cubicBezTo>
                  <a:lnTo>
                    <a:pt x="0" y="1340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194" tIns="60209" rIns="67194" bIns="60209" numCol="1" spcCol="1270" anchor="ctr" anchorCtr="0">
              <a:noAutofit/>
            </a:bodyPr>
            <a:lstStyle/>
            <a:p>
              <a:pPr lvl="0" algn="ctr" defTabSz="488950">
                <a:lnSpc>
                  <a:spcPct val="90000"/>
                </a:lnSpc>
                <a:spcBef>
                  <a:spcPct val="0"/>
                </a:spcBef>
                <a:spcAft>
                  <a:spcPct val="35000"/>
                </a:spcAft>
              </a:pPr>
              <a:r>
                <a:rPr lang="en-GB" sz="1100" kern="1200" dirty="0"/>
                <a:t>Events Analysis</a:t>
              </a:r>
            </a:p>
          </p:txBody>
        </p:sp>
      </p:grpSp>
      <p:sp>
        <p:nvSpPr>
          <p:cNvPr id="28" name="Freeform 27"/>
          <p:cNvSpPr/>
          <p:nvPr/>
        </p:nvSpPr>
        <p:spPr>
          <a:xfrm>
            <a:off x="4958515" y="2925559"/>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dirty="0"/>
              <a:t>Intelligence Review</a:t>
            </a:r>
            <a:endParaRPr lang="en-GB" sz="1100" kern="1200" dirty="0"/>
          </a:p>
        </p:txBody>
      </p:sp>
      <p:sp>
        <p:nvSpPr>
          <p:cNvPr id="29" name="Freeform 28"/>
          <p:cNvSpPr/>
          <p:nvPr/>
        </p:nvSpPr>
        <p:spPr>
          <a:xfrm>
            <a:off x="4937513" y="3559857"/>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dirty="0"/>
              <a:t>Country Risk Daily Report</a:t>
            </a:r>
            <a:endParaRPr lang="en-GB" sz="1100" kern="1200" dirty="0"/>
          </a:p>
        </p:txBody>
      </p:sp>
      <p:sp>
        <p:nvSpPr>
          <p:cNvPr id="30" name="Freeform 29"/>
          <p:cNvSpPr/>
          <p:nvPr/>
        </p:nvSpPr>
        <p:spPr>
          <a:xfrm>
            <a:off x="4937512" y="4225479"/>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dirty="0"/>
              <a:t>Intelligence Weekly</a:t>
            </a:r>
            <a:endParaRPr lang="en-GB" sz="1100" kern="1200" dirty="0"/>
          </a:p>
        </p:txBody>
      </p:sp>
      <p:sp>
        <p:nvSpPr>
          <p:cNvPr id="31" name="Freeform 30"/>
          <p:cNvSpPr/>
          <p:nvPr/>
        </p:nvSpPr>
        <p:spPr>
          <a:xfrm>
            <a:off x="4937511" y="4891101"/>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dirty="0"/>
              <a:t>Terrorism &amp; Insurgency Monitor*</a:t>
            </a:r>
            <a:endParaRPr lang="en-GB" sz="1100" kern="1200" dirty="0"/>
          </a:p>
        </p:txBody>
      </p:sp>
      <p:sp>
        <p:nvSpPr>
          <p:cNvPr id="33" name="Freeform 32"/>
          <p:cNvSpPr/>
          <p:nvPr/>
        </p:nvSpPr>
        <p:spPr>
          <a:xfrm>
            <a:off x="4937509" y="5566036"/>
            <a:ext cx="1634969" cy="514224"/>
          </a:xfrm>
          <a:custGeom>
            <a:avLst/>
            <a:gdLst>
              <a:gd name="connsiteX0" fmla="*/ 0 w 1634969"/>
              <a:gd name="connsiteY0" fmla="*/ 51422 h 514224"/>
              <a:gd name="connsiteX1" fmla="*/ 51422 w 1634969"/>
              <a:gd name="connsiteY1" fmla="*/ 0 h 514224"/>
              <a:gd name="connsiteX2" fmla="*/ 1583547 w 1634969"/>
              <a:gd name="connsiteY2" fmla="*/ 0 h 514224"/>
              <a:gd name="connsiteX3" fmla="*/ 1634969 w 1634969"/>
              <a:gd name="connsiteY3" fmla="*/ 51422 h 514224"/>
              <a:gd name="connsiteX4" fmla="*/ 1634969 w 1634969"/>
              <a:gd name="connsiteY4" fmla="*/ 462802 h 514224"/>
              <a:gd name="connsiteX5" fmla="*/ 1583547 w 1634969"/>
              <a:gd name="connsiteY5" fmla="*/ 514224 h 514224"/>
              <a:gd name="connsiteX6" fmla="*/ 51422 w 1634969"/>
              <a:gd name="connsiteY6" fmla="*/ 514224 h 514224"/>
              <a:gd name="connsiteX7" fmla="*/ 0 w 1634969"/>
              <a:gd name="connsiteY7" fmla="*/ 462802 h 514224"/>
              <a:gd name="connsiteX8" fmla="*/ 0 w 1634969"/>
              <a:gd name="connsiteY8" fmla="*/ 51422 h 5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514224">
                <a:moveTo>
                  <a:pt x="0" y="51422"/>
                </a:moveTo>
                <a:cubicBezTo>
                  <a:pt x="0" y="23022"/>
                  <a:pt x="23022" y="0"/>
                  <a:pt x="51422" y="0"/>
                </a:cubicBezTo>
                <a:lnTo>
                  <a:pt x="1583547" y="0"/>
                </a:lnTo>
                <a:cubicBezTo>
                  <a:pt x="1611947" y="0"/>
                  <a:pt x="1634969" y="23022"/>
                  <a:pt x="1634969" y="51422"/>
                </a:cubicBezTo>
                <a:lnTo>
                  <a:pt x="1634969" y="462802"/>
                </a:lnTo>
                <a:cubicBezTo>
                  <a:pt x="1634969" y="491202"/>
                  <a:pt x="1611947" y="514224"/>
                  <a:pt x="1583547" y="514224"/>
                </a:cubicBezTo>
                <a:lnTo>
                  <a:pt x="51422" y="514224"/>
                </a:lnTo>
                <a:cubicBezTo>
                  <a:pt x="23022" y="514224"/>
                  <a:pt x="0" y="491202"/>
                  <a:pt x="0" y="462802"/>
                </a:cubicBezTo>
                <a:lnTo>
                  <a:pt x="0" y="514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001" tIns="36016" rIns="43001" bIns="36016" numCol="1" spcCol="1270" anchor="ctr" anchorCtr="0">
            <a:noAutofit/>
          </a:bodyPr>
          <a:lstStyle/>
          <a:p>
            <a:pPr lvl="0" algn="ctr" defTabSz="488950">
              <a:lnSpc>
                <a:spcPct val="90000"/>
              </a:lnSpc>
              <a:spcBef>
                <a:spcPct val="0"/>
              </a:spcBef>
              <a:spcAft>
                <a:spcPct val="35000"/>
              </a:spcAft>
            </a:pPr>
            <a:r>
              <a:rPr lang="en-GB" sz="1100" dirty="0"/>
              <a:t>Terrorism Watch Report*</a:t>
            </a:r>
            <a:endParaRPr lang="en-GB" sz="1100" kern="1200" dirty="0"/>
          </a:p>
        </p:txBody>
      </p:sp>
      <p:sp>
        <p:nvSpPr>
          <p:cNvPr id="35" name="Freeform 34"/>
          <p:cNvSpPr/>
          <p:nvPr/>
        </p:nvSpPr>
        <p:spPr>
          <a:xfrm>
            <a:off x="7150175" y="4039943"/>
            <a:ext cx="1634969" cy="992791"/>
          </a:xfrm>
          <a:custGeom>
            <a:avLst/>
            <a:gdLst>
              <a:gd name="connsiteX0" fmla="*/ 0 w 1634969"/>
              <a:gd name="connsiteY0" fmla="*/ 134023 h 1340228"/>
              <a:gd name="connsiteX1" fmla="*/ 134023 w 1634969"/>
              <a:gd name="connsiteY1" fmla="*/ 0 h 1340228"/>
              <a:gd name="connsiteX2" fmla="*/ 1500946 w 1634969"/>
              <a:gd name="connsiteY2" fmla="*/ 0 h 1340228"/>
              <a:gd name="connsiteX3" fmla="*/ 1634969 w 1634969"/>
              <a:gd name="connsiteY3" fmla="*/ 134023 h 1340228"/>
              <a:gd name="connsiteX4" fmla="*/ 1634969 w 1634969"/>
              <a:gd name="connsiteY4" fmla="*/ 1206205 h 1340228"/>
              <a:gd name="connsiteX5" fmla="*/ 1500946 w 1634969"/>
              <a:gd name="connsiteY5" fmla="*/ 1340228 h 1340228"/>
              <a:gd name="connsiteX6" fmla="*/ 134023 w 1634969"/>
              <a:gd name="connsiteY6" fmla="*/ 1340228 h 1340228"/>
              <a:gd name="connsiteX7" fmla="*/ 0 w 1634969"/>
              <a:gd name="connsiteY7" fmla="*/ 1206205 h 1340228"/>
              <a:gd name="connsiteX8" fmla="*/ 0 w 1634969"/>
              <a:gd name="connsiteY8" fmla="*/ 134023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1340228">
                <a:moveTo>
                  <a:pt x="0" y="134023"/>
                </a:moveTo>
                <a:cubicBezTo>
                  <a:pt x="0" y="60004"/>
                  <a:pt x="60004" y="0"/>
                  <a:pt x="134023" y="0"/>
                </a:cubicBezTo>
                <a:lnTo>
                  <a:pt x="1500946" y="0"/>
                </a:lnTo>
                <a:cubicBezTo>
                  <a:pt x="1574965" y="0"/>
                  <a:pt x="1634969" y="60004"/>
                  <a:pt x="1634969" y="134023"/>
                </a:cubicBezTo>
                <a:lnTo>
                  <a:pt x="1634969" y="1206205"/>
                </a:lnTo>
                <a:cubicBezTo>
                  <a:pt x="1634969" y="1280224"/>
                  <a:pt x="1574965" y="1340228"/>
                  <a:pt x="1500946" y="1340228"/>
                </a:cubicBezTo>
                <a:lnTo>
                  <a:pt x="134023" y="1340228"/>
                </a:lnTo>
                <a:cubicBezTo>
                  <a:pt x="60004" y="1340228"/>
                  <a:pt x="0" y="1280224"/>
                  <a:pt x="0" y="1206205"/>
                </a:cubicBezTo>
                <a:lnTo>
                  <a:pt x="0" y="1340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194" tIns="60209" rIns="67194" bIns="60209" numCol="1" spcCol="1270" anchor="ctr" anchorCtr="0">
            <a:noAutofit/>
          </a:bodyPr>
          <a:lstStyle/>
          <a:p>
            <a:pPr lvl="0" algn="ctr" defTabSz="488950">
              <a:lnSpc>
                <a:spcPct val="90000"/>
              </a:lnSpc>
              <a:spcBef>
                <a:spcPct val="0"/>
              </a:spcBef>
              <a:spcAft>
                <a:spcPct val="35000"/>
              </a:spcAft>
            </a:pPr>
            <a:r>
              <a:rPr lang="en-GB" sz="1100" kern="1200" dirty="0"/>
              <a:t>Facility Analysis</a:t>
            </a:r>
          </a:p>
        </p:txBody>
      </p:sp>
      <p:sp>
        <p:nvSpPr>
          <p:cNvPr id="36" name="Freeform 35"/>
          <p:cNvSpPr/>
          <p:nvPr/>
        </p:nvSpPr>
        <p:spPr>
          <a:xfrm>
            <a:off x="7177953" y="5196641"/>
            <a:ext cx="1634969" cy="992791"/>
          </a:xfrm>
          <a:custGeom>
            <a:avLst/>
            <a:gdLst>
              <a:gd name="connsiteX0" fmla="*/ 0 w 1634969"/>
              <a:gd name="connsiteY0" fmla="*/ 134023 h 1340228"/>
              <a:gd name="connsiteX1" fmla="*/ 134023 w 1634969"/>
              <a:gd name="connsiteY1" fmla="*/ 0 h 1340228"/>
              <a:gd name="connsiteX2" fmla="*/ 1500946 w 1634969"/>
              <a:gd name="connsiteY2" fmla="*/ 0 h 1340228"/>
              <a:gd name="connsiteX3" fmla="*/ 1634969 w 1634969"/>
              <a:gd name="connsiteY3" fmla="*/ 134023 h 1340228"/>
              <a:gd name="connsiteX4" fmla="*/ 1634969 w 1634969"/>
              <a:gd name="connsiteY4" fmla="*/ 1206205 h 1340228"/>
              <a:gd name="connsiteX5" fmla="*/ 1500946 w 1634969"/>
              <a:gd name="connsiteY5" fmla="*/ 1340228 h 1340228"/>
              <a:gd name="connsiteX6" fmla="*/ 134023 w 1634969"/>
              <a:gd name="connsiteY6" fmla="*/ 1340228 h 1340228"/>
              <a:gd name="connsiteX7" fmla="*/ 0 w 1634969"/>
              <a:gd name="connsiteY7" fmla="*/ 1206205 h 1340228"/>
              <a:gd name="connsiteX8" fmla="*/ 0 w 1634969"/>
              <a:gd name="connsiteY8" fmla="*/ 134023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969" h="1340228">
                <a:moveTo>
                  <a:pt x="0" y="134023"/>
                </a:moveTo>
                <a:cubicBezTo>
                  <a:pt x="0" y="60004"/>
                  <a:pt x="60004" y="0"/>
                  <a:pt x="134023" y="0"/>
                </a:cubicBezTo>
                <a:lnTo>
                  <a:pt x="1500946" y="0"/>
                </a:lnTo>
                <a:cubicBezTo>
                  <a:pt x="1574965" y="0"/>
                  <a:pt x="1634969" y="60004"/>
                  <a:pt x="1634969" y="134023"/>
                </a:cubicBezTo>
                <a:lnTo>
                  <a:pt x="1634969" y="1206205"/>
                </a:lnTo>
                <a:cubicBezTo>
                  <a:pt x="1634969" y="1280224"/>
                  <a:pt x="1574965" y="1340228"/>
                  <a:pt x="1500946" y="1340228"/>
                </a:cubicBezTo>
                <a:lnTo>
                  <a:pt x="134023" y="1340228"/>
                </a:lnTo>
                <a:cubicBezTo>
                  <a:pt x="60004" y="1340228"/>
                  <a:pt x="0" y="1280224"/>
                  <a:pt x="0" y="1206205"/>
                </a:cubicBezTo>
                <a:lnTo>
                  <a:pt x="0" y="1340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194" tIns="60209" rIns="67194" bIns="60209" numCol="1" spcCol="1270" anchor="ctr" anchorCtr="0">
            <a:noAutofit/>
          </a:bodyPr>
          <a:lstStyle/>
          <a:p>
            <a:pPr lvl="0" algn="ctr" defTabSz="488950">
              <a:lnSpc>
                <a:spcPct val="90000"/>
              </a:lnSpc>
              <a:spcBef>
                <a:spcPct val="0"/>
              </a:spcBef>
              <a:spcAft>
                <a:spcPct val="35000"/>
              </a:spcAft>
            </a:pPr>
            <a:r>
              <a:rPr lang="en-GB" sz="1100" kern="1200" dirty="0"/>
              <a:t>Activity Analysis</a:t>
            </a:r>
          </a:p>
        </p:txBody>
      </p:sp>
    </p:spTree>
    <p:extLst>
      <p:ext uri="{BB962C8B-B14F-4D97-AF65-F5344CB8AC3E}">
        <p14:creationId xmlns:p14="http://schemas.microsoft.com/office/powerpoint/2010/main" val="1404713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7DB75-8312-4358-A3D3-24EDDDF3A323}"/>
              </a:ext>
            </a:extLst>
          </p:cNvPr>
          <p:cNvPicPr>
            <a:picLocks noChangeAspect="1"/>
          </p:cNvPicPr>
          <p:nvPr/>
        </p:nvPicPr>
        <p:blipFill>
          <a:blip r:embed="rId2"/>
          <a:stretch>
            <a:fillRect/>
          </a:stretch>
        </p:blipFill>
        <p:spPr>
          <a:xfrm>
            <a:off x="6096000" y="2577193"/>
            <a:ext cx="2514600" cy="2293661"/>
          </a:xfrm>
          <a:prstGeom prst="rect">
            <a:avLst/>
          </a:prstGeom>
          <a:effectLst>
            <a:outerShdw blurRad="63500" sx="102000" sy="102000" algn="ctr" rotWithShape="0">
              <a:srgbClr val="000000">
                <a:alpha val="40000"/>
              </a:srgbClr>
            </a:outerShdw>
          </a:effectLst>
        </p:spPr>
      </p:pic>
      <p:sp>
        <p:nvSpPr>
          <p:cNvPr id="2" name="Title 1"/>
          <p:cNvSpPr>
            <a:spLocks noGrp="1"/>
          </p:cNvSpPr>
          <p:nvPr>
            <p:ph type="title"/>
          </p:nvPr>
        </p:nvSpPr>
        <p:spPr>
          <a:xfrm>
            <a:off x="352752" y="961011"/>
            <a:ext cx="8460171" cy="400110"/>
          </a:xfrm>
        </p:spPr>
        <p:txBody>
          <a:bodyPr/>
          <a:lstStyle/>
          <a:p>
            <a:r>
              <a:rPr lang="en-GB" sz="2000" dirty="0"/>
              <a:t>Jane’s Security: News Module</a:t>
            </a:r>
          </a:p>
        </p:txBody>
      </p:sp>
      <p:sp>
        <p:nvSpPr>
          <p:cNvPr id="3" name="Content Placeholder 2"/>
          <p:cNvSpPr>
            <a:spLocks noGrp="1"/>
          </p:cNvSpPr>
          <p:nvPr>
            <p:ph idx="1"/>
          </p:nvPr>
        </p:nvSpPr>
        <p:spPr>
          <a:xfrm>
            <a:off x="352753" y="1559479"/>
            <a:ext cx="8460170" cy="1031322"/>
          </a:xfrm>
        </p:spPr>
        <p:txBody>
          <a:bodyPr/>
          <a:lstStyle/>
          <a:p>
            <a:pPr marL="0" indent="0">
              <a:buNone/>
            </a:pPr>
            <a:r>
              <a:rPr lang="en-US" dirty="0"/>
              <a:t>Jane’s Security News Module provides international security news, analysis, insight and context. Reporting and analysis addresses political, social and economic threats, terrorism and insurgency and organised crime at a national, regional and global level. </a:t>
            </a:r>
          </a:p>
          <a:p>
            <a:pPr marL="0" indent="0">
              <a:buNone/>
            </a:pPr>
            <a:r>
              <a:rPr lang="en-GB" dirty="0">
                <a:solidFill>
                  <a:schemeClr val="accent1"/>
                </a:solidFill>
              </a:rPr>
              <a:t>From tactical briefs to strategic insight, Jane’s helps you see the bigger picture:</a:t>
            </a:r>
          </a:p>
          <a:p>
            <a:pPr marL="0" indent="0">
              <a:buNone/>
            </a:pPr>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15</a:t>
            </a:fld>
            <a:endParaRPr lang="en-US" dirty="0"/>
          </a:p>
        </p:txBody>
      </p:sp>
      <p:pic>
        <p:nvPicPr>
          <p:cNvPr id="11" name="Picture 10"/>
          <p:cNvPicPr>
            <a:picLocks noChangeAspect="1"/>
          </p:cNvPicPr>
          <p:nvPr/>
        </p:nvPicPr>
        <p:blipFill>
          <a:blip r:embed="rId3"/>
          <a:stretch>
            <a:fillRect/>
          </a:stretch>
        </p:blipFill>
        <p:spPr>
          <a:xfrm>
            <a:off x="4947557" y="4267199"/>
            <a:ext cx="2133600" cy="2091173"/>
          </a:xfrm>
          <a:prstGeom prst="rect">
            <a:avLst/>
          </a:prstGeom>
          <a:effectLst>
            <a:outerShdw blurRad="63500" sx="102000" sy="102000" algn="ctr" rotWithShape="0">
              <a:srgbClr val="000000">
                <a:alpha val="40000"/>
              </a:srgbClr>
            </a:outerShdw>
          </a:effectLst>
        </p:spPr>
      </p:pic>
      <p:sp>
        <p:nvSpPr>
          <p:cNvPr id="8" name="Content Placeholder 2">
            <a:extLst>
              <a:ext uri="{FF2B5EF4-FFF2-40B4-BE49-F238E27FC236}">
                <a16:creationId xmlns:a16="http://schemas.microsoft.com/office/drawing/2014/main" id="{9BDEA976-A708-4A17-9A83-B00C4DAA9638}"/>
              </a:ext>
            </a:extLst>
          </p:cNvPr>
          <p:cNvSpPr txBox="1">
            <a:spLocks/>
          </p:cNvSpPr>
          <p:nvPr/>
        </p:nvSpPr>
        <p:spPr>
          <a:xfrm>
            <a:off x="352752" y="2646293"/>
            <a:ext cx="4371648" cy="3046389"/>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dirty="0">
                <a:solidFill>
                  <a:schemeClr val="accent1"/>
                </a:solidFill>
              </a:rPr>
              <a:t>Daily reports </a:t>
            </a:r>
            <a:r>
              <a:rPr lang="en-GB" dirty="0"/>
              <a:t>– rapidly produced responses to risk-relevant events that have occurred around the world. They an overview of the events, analysis and an outlook which sets out the risk implications and what the change means for your risk environment. </a:t>
            </a:r>
          </a:p>
          <a:p>
            <a:pPr fontAlgn="base"/>
            <a:r>
              <a:rPr lang="en-GB" dirty="0">
                <a:solidFill>
                  <a:schemeClr val="accent1"/>
                </a:solidFill>
              </a:rPr>
              <a:t>Intelligence briefs </a:t>
            </a:r>
            <a:r>
              <a:rPr lang="en-GB" dirty="0"/>
              <a:t>– analysis on key strategic trends and changing risks which enable you to understand what the details mean for the bigger picture. </a:t>
            </a:r>
          </a:p>
          <a:p>
            <a:pPr fontAlgn="base"/>
            <a:r>
              <a:rPr lang="en-GB" dirty="0">
                <a:solidFill>
                  <a:schemeClr val="accent1"/>
                </a:solidFill>
              </a:rPr>
              <a:t>Special reports </a:t>
            </a:r>
            <a:r>
              <a:rPr lang="en-GB" dirty="0"/>
              <a:t>– Jane’s analysts use advanced analytical techniques including scenarios, influence maps, IMINT, SOCMINT and GEOINT in conjunction with their own expertise to provide in-depth and original insight and analysis. </a:t>
            </a:r>
          </a:p>
          <a:p>
            <a:pPr fontAlgn="base"/>
            <a:r>
              <a:rPr lang="en-GB" dirty="0">
                <a:solidFill>
                  <a:schemeClr val="accent1"/>
                </a:solidFill>
              </a:rPr>
              <a:t>Major incident response assessments </a:t>
            </a:r>
            <a:r>
              <a:rPr lang="en-GB" dirty="0"/>
              <a:t>– providing analysis and implications of major incidents as they occur</a:t>
            </a:r>
          </a:p>
        </p:txBody>
      </p:sp>
    </p:spTree>
    <p:extLst>
      <p:ext uri="{BB962C8B-B14F-4D97-AF65-F5344CB8AC3E}">
        <p14:creationId xmlns:p14="http://schemas.microsoft.com/office/powerpoint/2010/main" val="2119506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52" y="961011"/>
            <a:ext cx="8460171" cy="400110"/>
          </a:xfrm>
        </p:spPr>
        <p:txBody>
          <a:bodyPr/>
          <a:lstStyle/>
          <a:p>
            <a:r>
              <a:rPr lang="en-GB" sz="2000" dirty="0"/>
              <a:t>Jane’s Terrorism &amp; Insurgency Centre</a:t>
            </a:r>
          </a:p>
        </p:txBody>
      </p:sp>
      <p:sp>
        <p:nvSpPr>
          <p:cNvPr id="3" name="Content Placeholder 2"/>
          <p:cNvSpPr>
            <a:spLocks noGrp="1"/>
          </p:cNvSpPr>
          <p:nvPr>
            <p:ph idx="1"/>
          </p:nvPr>
        </p:nvSpPr>
        <p:spPr>
          <a:xfrm>
            <a:off x="352753" y="1559478"/>
            <a:ext cx="5063319" cy="4460322"/>
          </a:xfrm>
        </p:spPr>
        <p:txBody>
          <a:bodyPr/>
          <a:lstStyle/>
          <a:p>
            <a:pPr marL="0" indent="0">
              <a:buNone/>
            </a:pPr>
            <a:r>
              <a:rPr lang="en-US" dirty="0"/>
              <a:t>Jane’s Terrorism &amp; Insurgency Centre enables you to maintain a global perspective on terrorist activity and to confidently assess the risks affecting government, military and commercial, economic or strategic interests. </a:t>
            </a:r>
          </a:p>
          <a:p>
            <a:pPr marL="0" indent="0">
              <a:buNone/>
            </a:pPr>
            <a:r>
              <a:rPr lang="en-GB" dirty="0">
                <a:solidFill>
                  <a:schemeClr val="accent1"/>
                </a:solidFill>
              </a:rPr>
              <a:t>Jane’s Terrorism &amp; Insurgency Centre enables you to: </a:t>
            </a:r>
          </a:p>
          <a:p>
            <a:r>
              <a:rPr lang="en-GB" dirty="0"/>
              <a:t>Monitor the activity of non-state actors with daily news and analysis of events</a:t>
            </a:r>
          </a:p>
          <a:p>
            <a:r>
              <a:rPr lang="en-GB" dirty="0"/>
              <a:t>Uncover patterns and  shifting trends using data visualisation tools</a:t>
            </a:r>
          </a:p>
          <a:p>
            <a:r>
              <a:rPr lang="en-GB" dirty="0"/>
              <a:t>Incorporate data quickly and easily into proprietary and third-party systems</a:t>
            </a:r>
          </a:p>
          <a:p>
            <a:r>
              <a:rPr lang="en-GB" dirty="0"/>
              <a:t>Identify emerging threats</a:t>
            </a:r>
          </a:p>
          <a:p>
            <a:r>
              <a:rPr lang="en-GB" dirty="0"/>
              <a:t>Understand the context and driving forces behind global unrest, insurgency and terrorist activity</a:t>
            </a:r>
          </a:p>
          <a:p>
            <a:pPr marL="0" indent="0">
              <a:buNone/>
            </a:pPr>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16</a:t>
            </a:fld>
            <a:endParaRPr lang="en-US" dirty="0"/>
          </a:p>
        </p:txBody>
      </p:sp>
      <p:pic>
        <p:nvPicPr>
          <p:cNvPr id="9" name="Picture 8"/>
          <p:cNvPicPr>
            <a:picLocks noChangeAspect="1"/>
          </p:cNvPicPr>
          <p:nvPr/>
        </p:nvPicPr>
        <p:blipFill>
          <a:blip r:embed="rId2"/>
          <a:stretch>
            <a:fillRect/>
          </a:stretch>
        </p:blipFill>
        <p:spPr>
          <a:xfrm>
            <a:off x="5836402" y="941961"/>
            <a:ext cx="2954845" cy="285530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229" y="3657600"/>
            <a:ext cx="3082230" cy="3082230"/>
          </a:xfrm>
          <a:prstGeom prst="rect">
            <a:avLst/>
          </a:prstGeom>
        </p:spPr>
      </p:pic>
    </p:spTree>
    <p:extLst>
      <p:ext uri="{BB962C8B-B14F-4D97-AF65-F5344CB8AC3E}">
        <p14:creationId xmlns:p14="http://schemas.microsoft.com/office/powerpoint/2010/main" val="3993941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961011"/>
            <a:ext cx="8839199" cy="461665"/>
          </a:xfrm>
        </p:spPr>
        <p:txBody>
          <a:bodyPr/>
          <a:lstStyle/>
          <a:p>
            <a:r>
              <a:rPr lang="en-GB" dirty="0"/>
              <a:t>Jane’s Terrorism &amp; Insurgency Centre Spatial Layer</a:t>
            </a:r>
          </a:p>
        </p:txBody>
      </p:sp>
      <p:sp>
        <p:nvSpPr>
          <p:cNvPr id="3" name="Content Placeholder 2"/>
          <p:cNvSpPr>
            <a:spLocks noGrp="1"/>
          </p:cNvSpPr>
          <p:nvPr>
            <p:ph idx="1"/>
          </p:nvPr>
        </p:nvSpPr>
        <p:spPr>
          <a:xfrm>
            <a:off x="352753" y="1438515"/>
            <a:ext cx="8460170" cy="1575618"/>
          </a:xfrm>
        </p:spPr>
        <p:txBody>
          <a:bodyPr/>
          <a:lstStyle/>
          <a:p>
            <a:pPr marL="0" indent="0" fontAlgn="base">
              <a:buNone/>
            </a:pPr>
            <a:r>
              <a:rPr lang="en-GB" i="1" dirty="0"/>
              <a:t>Need to monitor global terrorism activities? Analyse data geospatially?</a:t>
            </a:r>
            <a:endParaRPr lang="en-GB" dirty="0"/>
          </a:p>
          <a:p>
            <a:pPr marL="0" indent="0" fontAlgn="base">
              <a:buNone/>
            </a:pPr>
            <a:r>
              <a:rPr lang="en-GB" dirty="0"/>
              <a:t>This intelligence resource delivers global non-state armed group events data from </a:t>
            </a:r>
            <a:r>
              <a:rPr lang="en-GB" dirty="0">
                <a:hlinkClick r:id="rId2"/>
              </a:rPr>
              <a:t>Jane’s Terrorism &amp; Insurgency Centre</a:t>
            </a:r>
            <a:r>
              <a:rPr lang="en-GB" dirty="0"/>
              <a:t> as a geospatial layer that can be ingested into GIS systems for analysis and integration with related data layers. </a:t>
            </a:r>
          </a:p>
          <a:p>
            <a:pPr marL="0" indent="0" fontAlgn="base">
              <a:buNone/>
            </a:pPr>
            <a:r>
              <a:rPr lang="en-GB" dirty="0"/>
              <a:t>This structured data helps you:</a:t>
            </a:r>
          </a:p>
          <a:p>
            <a:pPr marL="0" indent="0" fontAlgn="base">
              <a:buNone/>
            </a:pPr>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17</a:t>
            </a:fld>
            <a:endParaRPr lang="en-US" dirty="0"/>
          </a:p>
        </p:txBody>
      </p:sp>
      <p:sp>
        <p:nvSpPr>
          <p:cNvPr id="7" name="Content Placeholder 2"/>
          <p:cNvSpPr txBox="1">
            <a:spLocks/>
          </p:cNvSpPr>
          <p:nvPr/>
        </p:nvSpPr>
        <p:spPr>
          <a:xfrm>
            <a:off x="352752" y="2881721"/>
            <a:ext cx="3321782" cy="1575618"/>
          </a:xfrm>
          <a:prstGeom prst="rect">
            <a:avLst/>
          </a:prstGeom>
        </p:spPr>
        <p:txBody>
          <a:bodyPr vert="horz" lIns="91440" tIns="45720" rIns="91440" bIns="45720" rtlCol="0">
            <a:noAutofit/>
          </a:bodyPr>
          <a:lst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dirty="0"/>
              <a:t>More than 250,000 validated and verified terrorist and insurgent events dating back to 2009</a:t>
            </a:r>
          </a:p>
          <a:p>
            <a:pPr fontAlgn="base"/>
            <a:r>
              <a:rPr lang="en-GB" dirty="0"/>
              <a:t>Events are geocoded to the most detailed location possible, helping you to identify trends and patterns from a geographic perspective</a:t>
            </a:r>
          </a:p>
          <a:p>
            <a:pPr fontAlgn="base"/>
            <a:r>
              <a:rPr lang="en-GB" dirty="0"/>
              <a:t>Identify where specific groups are active</a:t>
            </a:r>
          </a:p>
          <a:p>
            <a:pPr fontAlgn="base"/>
            <a:r>
              <a:rPr lang="en-GB" dirty="0"/>
              <a:t>Manipulate verified and validated metadata on events, groups, casualties, attacks and counter terrorism activities</a:t>
            </a:r>
          </a:p>
          <a:p>
            <a:pPr fontAlgn="base"/>
            <a:endParaRPr lang="en-GB" dirty="0"/>
          </a:p>
          <a:p>
            <a:pPr marL="0" indent="0" fontAlgn="base">
              <a:buFont typeface="Arial" panose="020B0604020202020204" pitchFamily="34" charset="0"/>
              <a:buNone/>
            </a:pPr>
            <a:endParaRPr lang="en-GB" dirty="0"/>
          </a:p>
          <a:p>
            <a:pPr marL="0" indent="0" fontAlgn="base">
              <a:buFont typeface="Arial" panose="020B0604020202020204" pitchFamily="34" charset="0"/>
              <a:buNone/>
            </a:pPr>
            <a:endParaRPr lang="en-GB"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57" r="2609"/>
          <a:stretch/>
        </p:blipFill>
        <p:spPr bwMode="auto">
          <a:xfrm>
            <a:off x="3581400" y="3029972"/>
            <a:ext cx="5469466" cy="261670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925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53" y="976850"/>
            <a:ext cx="8839199" cy="461665"/>
          </a:xfrm>
        </p:spPr>
        <p:txBody>
          <a:bodyPr/>
          <a:lstStyle/>
          <a:p>
            <a:r>
              <a:rPr lang="en-GB" dirty="0"/>
              <a:t>Jane’s Militant Propaganda Analysis</a:t>
            </a:r>
          </a:p>
        </p:txBody>
      </p:sp>
      <p:sp>
        <p:nvSpPr>
          <p:cNvPr id="3" name="Content Placeholder 2"/>
          <p:cNvSpPr>
            <a:spLocks noGrp="1"/>
          </p:cNvSpPr>
          <p:nvPr>
            <p:ph idx="1"/>
          </p:nvPr>
        </p:nvSpPr>
        <p:spPr>
          <a:xfrm>
            <a:off x="352753" y="1438515"/>
            <a:ext cx="8460170" cy="1575618"/>
          </a:xfrm>
        </p:spPr>
        <p:txBody>
          <a:bodyPr/>
          <a:lstStyle/>
          <a:p>
            <a:pPr marL="0" indent="0" fontAlgn="base">
              <a:buNone/>
            </a:pPr>
            <a:r>
              <a:rPr lang="en-GB" i="1" dirty="0"/>
              <a:t>Trusted insights from native language terrorism experts</a:t>
            </a:r>
            <a:endParaRPr lang="en-GB" dirty="0"/>
          </a:p>
          <a:p>
            <a:pPr marL="0" indent="0">
              <a:buNone/>
            </a:pPr>
            <a:r>
              <a:rPr lang="en-US" dirty="0"/>
              <a:t>Understanding the use of social media and propaganda, as well as its distribution and consumption patterns, can offer ahead-of-the-curve insights on politically or ideologically motivated violence conducted by militant actors. </a:t>
            </a:r>
          </a:p>
          <a:p>
            <a:pPr marL="0" indent="0">
              <a:buNone/>
            </a:pPr>
            <a:r>
              <a:rPr lang="en-US" dirty="0"/>
              <a:t>Jane’s helps you to understand the significance of militant propaganda by providing:</a:t>
            </a:r>
          </a:p>
          <a:p>
            <a:pPr marL="0" indent="0">
              <a:buNone/>
            </a:pPr>
            <a:endParaRPr lang="en-GB" dirty="0"/>
          </a:p>
          <a:p>
            <a:pPr marL="0" indent="0" fontAlgn="base">
              <a:buNone/>
            </a:pPr>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18</a:t>
            </a:fld>
            <a:endParaRPr lang="en-US" dirty="0"/>
          </a:p>
        </p:txBody>
      </p:sp>
      <p:sp>
        <p:nvSpPr>
          <p:cNvPr id="7" name="Content Placeholder 2"/>
          <p:cNvSpPr txBox="1">
            <a:spLocks/>
          </p:cNvSpPr>
          <p:nvPr/>
        </p:nvSpPr>
        <p:spPr>
          <a:xfrm>
            <a:off x="352753" y="2910896"/>
            <a:ext cx="3455229" cy="1575618"/>
          </a:xfrm>
          <a:prstGeom prst="rect">
            <a:avLst/>
          </a:prstGeom>
        </p:spPr>
        <p:txBody>
          <a:bodyPr vert="horz" lIns="91440" tIns="45720" rIns="91440" bIns="45720" rtlCol="0">
            <a:noAutofit/>
          </a:bodyPr>
          <a:lst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dedicated stream of analysis on the use of a broad range of social media platforms by militant groups</a:t>
            </a:r>
          </a:p>
          <a:p>
            <a:r>
              <a:rPr lang="en-US" dirty="0"/>
              <a:t>A unique network of native-language terrorism experts who assess militant-produced content in multiple languages</a:t>
            </a:r>
          </a:p>
          <a:p>
            <a:r>
              <a:rPr lang="en-US" dirty="0"/>
              <a:t>Coverage of an expansive range of group types and ideologies </a:t>
            </a:r>
          </a:p>
          <a:p>
            <a:r>
              <a:rPr lang="en-US" dirty="0"/>
              <a:t>In-depth daily, weekly, monthly, and ad hoc analysis on social media trends, sentiment, and implications from a global perspective</a:t>
            </a:r>
          </a:p>
          <a:p>
            <a:pPr marL="0" indent="0">
              <a:buFont typeface="Arial" panose="020B0604020202020204" pitchFamily="34" charset="0"/>
              <a:buNone/>
            </a:pPr>
            <a:endParaRPr lang="en-GB" dirty="0"/>
          </a:p>
          <a:p>
            <a:pPr marL="0" indent="0" fontAlgn="base">
              <a:buFont typeface="Arial" panose="020B0604020202020204" pitchFamily="34" charset="0"/>
              <a:buNone/>
            </a:pPr>
            <a:endParaRPr lang="en-GB" dirty="0"/>
          </a:p>
        </p:txBody>
      </p:sp>
      <p:pic>
        <p:nvPicPr>
          <p:cNvPr id="5" name="Picture 4"/>
          <p:cNvPicPr>
            <a:picLocks noChangeAspect="1"/>
          </p:cNvPicPr>
          <p:nvPr/>
        </p:nvPicPr>
        <p:blipFill>
          <a:blip r:embed="rId2"/>
          <a:stretch>
            <a:fillRect/>
          </a:stretch>
        </p:blipFill>
        <p:spPr>
          <a:xfrm>
            <a:off x="6372367" y="2861436"/>
            <a:ext cx="2637620" cy="2548764"/>
          </a:xfrm>
          <a:prstGeom prst="rect">
            <a:avLst/>
          </a:prstGeom>
          <a:effectLst>
            <a:outerShdw blurRad="63500" sx="102000" sy="102000" algn="ctr" rotWithShape="0">
              <a:prstClr val="black">
                <a:alpha val="40000"/>
              </a:prstClr>
            </a:outerShdw>
          </a:effec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982" y="4303248"/>
            <a:ext cx="4470400" cy="2399682"/>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1038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2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67" y="991781"/>
            <a:ext cx="8422669" cy="738664"/>
          </a:xfrm>
        </p:spPr>
        <p:txBody>
          <a:bodyPr/>
          <a:lstStyle/>
          <a:p>
            <a:r>
              <a:rPr lang="en-GB" dirty="0"/>
              <a:t>From traditional publisher to global open source intelligence agency</a:t>
            </a:r>
          </a:p>
        </p:txBody>
      </p:sp>
      <p:sp>
        <p:nvSpPr>
          <p:cNvPr id="4" name="Slide Number Placeholder 3"/>
          <p:cNvSpPr>
            <a:spLocks noGrp="1"/>
          </p:cNvSpPr>
          <p:nvPr>
            <p:ph type="sldNum" sz="quarter" idx="12"/>
          </p:nvPr>
        </p:nvSpPr>
        <p:spPr/>
        <p:txBody>
          <a:bodyPr/>
          <a:lstStyle/>
          <a:p>
            <a:fld id="{4704619B-9823-F845-874B-2390AC991BC7}" type="slidenum">
              <a:rPr lang="en-US" smtClean="0"/>
              <a:t>2</a:t>
            </a:fld>
            <a:endParaRPr lang="en-US"/>
          </a:p>
        </p:txBody>
      </p:sp>
      <p:grpSp>
        <p:nvGrpSpPr>
          <p:cNvPr id="51" name="Group 50">
            <a:extLst>
              <a:ext uri="{FF2B5EF4-FFF2-40B4-BE49-F238E27FC236}">
                <a16:creationId xmlns:a16="http://schemas.microsoft.com/office/drawing/2014/main" id="{3DBAED92-F00F-4BEF-90F4-2B4322D22C30}"/>
              </a:ext>
            </a:extLst>
          </p:cNvPr>
          <p:cNvGrpSpPr/>
          <p:nvPr/>
        </p:nvGrpSpPr>
        <p:grpSpPr>
          <a:xfrm>
            <a:off x="224855" y="2085554"/>
            <a:ext cx="8440524" cy="3801818"/>
            <a:chOff x="457200" y="1489794"/>
            <a:chExt cx="11256963" cy="5070411"/>
          </a:xfrm>
        </p:grpSpPr>
        <p:cxnSp>
          <p:nvCxnSpPr>
            <p:cNvPr id="52" name="Straight Arrow Connector 51">
              <a:extLst>
                <a:ext uri="{FF2B5EF4-FFF2-40B4-BE49-F238E27FC236}">
                  <a16:creationId xmlns:a16="http://schemas.microsoft.com/office/drawing/2014/main" id="{9EF0FCE0-673D-4A54-B7E3-3AD2EE4C3112}"/>
                </a:ext>
              </a:extLst>
            </p:cNvPr>
            <p:cNvCxnSpPr/>
            <p:nvPr/>
          </p:nvCxnSpPr>
          <p:spPr>
            <a:xfrm>
              <a:off x="457200" y="3674712"/>
              <a:ext cx="11256963" cy="0"/>
            </a:xfrm>
            <a:prstGeom prst="straightConnector1">
              <a:avLst/>
            </a:prstGeom>
            <a:ln w="12700">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CD9954C3-C222-4945-8139-F31199DB86B7}"/>
                </a:ext>
              </a:extLst>
            </p:cNvPr>
            <p:cNvSpPr>
              <a:spLocks noChangeAspect="1"/>
            </p:cNvSpPr>
            <p:nvPr/>
          </p:nvSpPr>
          <p:spPr>
            <a:xfrm>
              <a:off x="1190500"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54" name="Oval 53">
              <a:extLst>
                <a:ext uri="{FF2B5EF4-FFF2-40B4-BE49-F238E27FC236}">
                  <a16:creationId xmlns:a16="http://schemas.microsoft.com/office/drawing/2014/main" id="{63421420-A009-4117-B764-7DA7F876E39E}"/>
                </a:ext>
              </a:extLst>
            </p:cNvPr>
            <p:cNvSpPr>
              <a:spLocks noChangeAspect="1"/>
            </p:cNvSpPr>
            <p:nvPr/>
          </p:nvSpPr>
          <p:spPr>
            <a:xfrm>
              <a:off x="10679898"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55" name="Oval 54">
              <a:extLst>
                <a:ext uri="{FF2B5EF4-FFF2-40B4-BE49-F238E27FC236}">
                  <a16:creationId xmlns:a16="http://schemas.microsoft.com/office/drawing/2014/main" id="{0E16A819-E1AA-49D1-947F-DFDA5FE2533E}"/>
                </a:ext>
              </a:extLst>
            </p:cNvPr>
            <p:cNvSpPr>
              <a:spLocks noChangeAspect="1"/>
            </p:cNvSpPr>
            <p:nvPr/>
          </p:nvSpPr>
          <p:spPr>
            <a:xfrm>
              <a:off x="2070397"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56" name="Oval 55">
              <a:extLst>
                <a:ext uri="{FF2B5EF4-FFF2-40B4-BE49-F238E27FC236}">
                  <a16:creationId xmlns:a16="http://schemas.microsoft.com/office/drawing/2014/main" id="{0BFBAAEF-542D-4886-ACE3-D0D4A3E7A91A}"/>
                </a:ext>
              </a:extLst>
            </p:cNvPr>
            <p:cNvSpPr>
              <a:spLocks noChangeAspect="1"/>
            </p:cNvSpPr>
            <p:nvPr/>
          </p:nvSpPr>
          <p:spPr>
            <a:xfrm>
              <a:off x="4352640"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57" name="Oval 56">
              <a:extLst>
                <a:ext uri="{FF2B5EF4-FFF2-40B4-BE49-F238E27FC236}">
                  <a16:creationId xmlns:a16="http://schemas.microsoft.com/office/drawing/2014/main" id="{C6D5DE5E-6775-44C7-89BB-9D18F617B5BD}"/>
                </a:ext>
              </a:extLst>
            </p:cNvPr>
            <p:cNvSpPr>
              <a:spLocks noChangeAspect="1"/>
            </p:cNvSpPr>
            <p:nvPr/>
          </p:nvSpPr>
          <p:spPr>
            <a:xfrm>
              <a:off x="6268775"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58" name="Oval 57">
              <a:extLst>
                <a:ext uri="{FF2B5EF4-FFF2-40B4-BE49-F238E27FC236}">
                  <a16:creationId xmlns:a16="http://schemas.microsoft.com/office/drawing/2014/main" id="{D8BBFB16-D45F-4DD8-91D2-D5C2171B126B}"/>
                </a:ext>
              </a:extLst>
            </p:cNvPr>
            <p:cNvSpPr>
              <a:spLocks noChangeAspect="1"/>
            </p:cNvSpPr>
            <p:nvPr/>
          </p:nvSpPr>
          <p:spPr>
            <a:xfrm>
              <a:off x="6907771"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59" name="Oval 58">
              <a:extLst>
                <a:ext uri="{FF2B5EF4-FFF2-40B4-BE49-F238E27FC236}">
                  <a16:creationId xmlns:a16="http://schemas.microsoft.com/office/drawing/2014/main" id="{13F14AC5-F342-41E6-9510-6BF53AAD0CD4}"/>
                </a:ext>
              </a:extLst>
            </p:cNvPr>
            <p:cNvSpPr>
              <a:spLocks noChangeAspect="1"/>
            </p:cNvSpPr>
            <p:nvPr/>
          </p:nvSpPr>
          <p:spPr>
            <a:xfrm>
              <a:off x="7577756"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60" name="Oval 59">
              <a:extLst>
                <a:ext uri="{FF2B5EF4-FFF2-40B4-BE49-F238E27FC236}">
                  <a16:creationId xmlns:a16="http://schemas.microsoft.com/office/drawing/2014/main" id="{C34F1EC7-A782-4EDD-AAEA-EF08B14A3271}"/>
                </a:ext>
              </a:extLst>
            </p:cNvPr>
            <p:cNvSpPr>
              <a:spLocks noChangeAspect="1"/>
            </p:cNvSpPr>
            <p:nvPr/>
          </p:nvSpPr>
          <p:spPr>
            <a:xfrm>
              <a:off x="8312644"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61" name="Oval 60">
              <a:extLst>
                <a:ext uri="{FF2B5EF4-FFF2-40B4-BE49-F238E27FC236}">
                  <a16:creationId xmlns:a16="http://schemas.microsoft.com/office/drawing/2014/main" id="{74DBB70F-33BF-4036-AE99-DF40E5F26121}"/>
                </a:ext>
              </a:extLst>
            </p:cNvPr>
            <p:cNvSpPr>
              <a:spLocks noChangeAspect="1"/>
            </p:cNvSpPr>
            <p:nvPr/>
          </p:nvSpPr>
          <p:spPr>
            <a:xfrm>
              <a:off x="9103559"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cxnSp>
          <p:nvCxnSpPr>
            <p:cNvPr id="62" name="Straight Connector 61">
              <a:extLst>
                <a:ext uri="{FF2B5EF4-FFF2-40B4-BE49-F238E27FC236}">
                  <a16:creationId xmlns:a16="http://schemas.microsoft.com/office/drawing/2014/main" id="{1CD55B46-D7A0-4687-B00B-1F2295105FF9}"/>
                </a:ext>
              </a:extLst>
            </p:cNvPr>
            <p:cNvCxnSpPr>
              <a:cxnSpLocks/>
              <a:stCxn id="53" idx="0"/>
            </p:cNvCxnSpPr>
            <p:nvPr/>
          </p:nvCxnSpPr>
          <p:spPr>
            <a:xfrm flipV="1">
              <a:off x="1280500" y="3234056"/>
              <a:ext cx="0" cy="350656"/>
            </a:xfrm>
            <a:prstGeom prst="line">
              <a:avLst/>
            </a:prstGeom>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1B1637AB-DB81-41FC-83F3-4F694D8DD6A3}"/>
                </a:ext>
              </a:extLst>
            </p:cNvPr>
            <p:cNvSpPr/>
            <p:nvPr/>
          </p:nvSpPr>
          <p:spPr>
            <a:xfrm>
              <a:off x="1276379" y="4102669"/>
              <a:ext cx="1768039" cy="723492"/>
            </a:xfrm>
            <a:prstGeom prst="rect">
              <a:avLst/>
            </a:prstGeom>
          </p:spPr>
          <p:txBody>
            <a:bodyPr wrap="none" lIns="0" tIns="53986" rIns="0" bIns="53986" anchor="t" anchorCtr="0">
              <a:spAutoFit/>
            </a:bodyPr>
            <a:lstStyle/>
            <a:p>
              <a:pPr algn="ctr">
                <a:spcAft>
                  <a:spcPts val="450"/>
                </a:spcAft>
              </a:pPr>
              <a:r>
                <a:rPr lang="en-US" sz="1350" dirty="0">
                  <a:solidFill>
                    <a:schemeClr val="accent1"/>
                  </a:solidFill>
                </a:rPr>
                <a:t>1909</a:t>
              </a:r>
            </a:p>
            <a:p>
              <a:pPr algn="ctr"/>
              <a:r>
                <a:rPr lang="en-US" sz="1050" dirty="0">
                  <a:solidFill>
                    <a:schemeClr val="tx2"/>
                  </a:solidFill>
                </a:rPr>
                <a:t>All the World’s Aircraft</a:t>
              </a:r>
            </a:p>
          </p:txBody>
        </p:sp>
        <p:cxnSp>
          <p:nvCxnSpPr>
            <p:cNvPr id="64" name="Straight Connector 63">
              <a:extLst>
                <a:ext uri="{FF2B5EF4-FFF2-40B4-BE49-F238E27FC236}">
                  <a16:creationId xmlns:a16="http://schemas.microsoft.com/office/drawing/2014/main" id="{59ADE798-28A9-470C-8165-492BB2B1269F}"/>
                </a:ext>
              </a:extLst>
            </p:cNvPr>
            <p:cNvCxnSpPr>
              <a:cxnSpLocks/>
              <a:stCxn id="63" idx="0"/>
              <a:endCxn id="55" idx="4"/>
            </p:cNvCxnSpPr>
            <p:nvPr/>
          </p:nvCxnSpPr>
          <p:spPr>
            <a:xfrm flipV="1">
              <a:off x="2160398" y="3764712"/>
              <a:ext cx="0" cy="337957"/>
            </a:xfrm>
            <a:prstGeom prst="line">
              <a:avLst/>
            </a:prstGeom>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D28C8704-97BD-4447-8323-2ACA98AEF903}"/>
                </a:ext>
              </a:extLst>
            </p:cNvPr>
            <p:cNvSpPr>
              <a:spLocks noChangeAspect="1"/>
            </p:cNvSpPr>
            <p:nvPr/>
          </p:nvSpPr>
          <p:spPr>
            <a:xfrm>
              <a:off x="9968246" y="358471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sp>
          <p:nvSpPr>
            <p:cNvPr id="66" name="Rectangle 65">
              <a:extLst>
                <a:ext uri="{FF2B5EF4-FFF2-40B4-BE49-F238E27FC236}">
                  <a16:creationId xmlns:a16="http://schemas.microsoft.com/office/drawing/2014/main" id="{3681C72C-35AD-49CB-BD71-ABD65EE03165}"/>
                </a:ext>
              </a:extLst>
            </p:cNvPr>
            <p:cNvSpPr/>
            <p:nvPr/>
          </p:nvSpPr>
          <p:spPr>
            <a:xfrm>
              <a:off x="709682" y="2595966"/>
              <a:ext cx="1141637" cy="650789"/>
            </a:xfrm>
            <a:prstGeom prst="rect">
              <a:avLst/>
            </a:prstGeom>
          </p:spPr>
          <p:txBody>
            <a:bodyPr wrap="none" lIns="0" tIns="0" rIns="0" bIns="53986" anchor="b" anchorCtr="0">
              <a:spAutoFit/>
            </a:bodyPr>
            <a:lstStyle/>
            <a:p>
              <a:pPr algn="ctr"/>
              <a:r>
                <a:rPr lang="en-US" sz="1050" dirty="0">
                  <a:solidFill>
                    <a:schemeClr val="tx2"/>
                  </a:solidFill>
                </a:rPr>
                <a:t>Fighting Ships</a:t>
              </a:r>
            </a:p>
            <a:p>
              <a:pPr algn="ctr">
                <a:spcBef>
                  <a:spcPts val="450"/>
                </a:spcBef>
              </a:pPr>
              <a:r>
                <a:rPr lang="en-US" sz="1350" dirty="0">
                  <a:solidFill>
                    <a:schemeClr val="accent1"/>
                  </a:solidFill>
                </a:rPr>
                <a:t>1898</a:t>
              </a:r>
            </a:p>
          </p:txBody>
        </p:sp>
        <p:cxnSp>
          <p:nvCxnSpPr>
            <p:cNvPr id="67" name="Straight Connector 66">
              <a:extLst>
                <a:ext uri="{FF2B5EF4-FFF2-40B4-BE49-F238E27FC236}">
                  <a16:creationId xmlns:a16="http://schemas.microsoft.com/office/drawing/2014/main" id="{604C6BF1-5276-4CAF-8114-EC152A07BD53}"/>
                </a:ext>
              </a:extLst>
            </p:cNvPr>
            <p:cNvCxnSpPr>
              <a:cxnSpLocks/>
              <a:stCxn id="56" idx="0"/>
            </p:cNvCxnSpPr>
            <p:nvPr/>
          </p:nvCxnSpPr>
          <p:spPr>
            <a:xfrm flipV="1">
              <a:off x="4442640" y="3234056"/>
              <a:ext cx="0" cy="350656"/>
            </a:xfrm>
            <a:prstGeom prst="line">
              <a:avLst/>
            </a:prstGeom>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B7F609CA-05F1-4284-A694-3E700E32BB90}"/>
                </a:ext>
              </a:extLst>
            </p:cNvPr>
            <p:cNvSpPr/>
            <p:nvPr/>
          </p:nvSpPr>
          <p:spPr>
            <a:xfrm>
              <a:off x="3761719" y="2442593"/>
              <a:ext cx="1361839" cy="866290"/>
            </a:xfrm>
            <a:prstGeom prst="rect">
              <a:avLst/>
            </a:prstGeom>
          </p:spPr>
          <p:txBody>
            <a:bodyPr wrap="none" lIns="0" tIns="0" rIns="0" bIns="53986" anchor="b" anchorCtr="0">
              <a:spAutoFit/>
            </a:bodyPr>
            <a:lstStyle/>
            <a:p>
              <a:pPr algn="ctr"/>
              <a:r>
                <a:rPr lang="en-US" sz="1050" dirty="0">
                  <a:solidFill>
                    <a:schemeClr val="tx2"/>
                  </a:solidFill>
                </a:rPr>
                <a:t>International </a:t>
              </a:r>
            </a:p>
            <a:p>
              <a:pPr algn="ctr"/>
              <a:r>
                <a:rPr lang="en-US" sz="1050" dirty="0" err="1">
                  <a:solidFill>
                    <a:schemeClr val="tx2"/>
                  </a:solidFill>
                </a:rPr>
                <a:t>Defence</a:t>
              </a:r>
              <a:r>
                <a:rPr lang="en-US" sz="1050" dirty="0">
                  <a:solidFill>
                    <a:schemeClr val="tx2"/>
                  </a:solidFill>
                </a:rPr>
                <a:t> Review </a:t>
              </a:r>
            </a:p>
            <a:p>
              <a:pPr algn="ctr">
                <a:spcBef>
                  <a:spcPts val="450"/>
                </a:spcBef>
              </a:pPr>
              <a:r>
                <a:rPr lang="en-US" sz="1350" dirty="0">
                  <a:solidFill>
                    <a:schemeClr val="accent1"/>
                  </a:solidFill>
                </a:rPr>
                <a:t>1946</a:t>
              </a:r>
            </a:p>
          </p:txBody>
        </p:sp>
        <p:sp>
          <p:nvSpPr>
            <p:cNvPr id="69" name="Rectangle 68">
              <a:extLst>
                <a:ext uri="{FF2B5EF4-FFF2-40B4-BE49-F238E27FC236}">
                  <a16:creationId xmlns:a16="http://schemas.microsoft.com/office/drawing/2014/main" id="{5A3888E8-27ED-41F7-BDED-525269DD004C}"/>
                </a:ext>
              </a:extLst>
            </p:cNvPr>
            <p:cNvSpPr/>
            <p:nvPr/>
          </p:nvSpPr>
          <p:spPr>
            <a:xfrm>
              <a:off x="5563479" y="4102669"/>
              <a:ext cx="1590593" cy="723492"/>
            </a:xfrm>
            <a:prstGeom prst="rect">
              <a:avLst/>
            </a:prstGeom>
          </p:spPr>
          <p:txBody>
            <a:bodyPr wrap="none" lIns="0" tIns="53986" rIns="0" bIns="53986" anchor="t" anchorCtr="0">
              <a:spAutoFit/>
            </a:bodyPr>
            <a:lstStyle/>
            <a:p>
              <a:pPr algn="ctr">
                <a:spcAft>
                  <a:spcPts val="450"/>
                </a:spcAft>
              </a:pPr>
              <a:r>
                <a:rPr lang="en-US" sz="1350" dirty="0">
                  <a:solidFill>
                    <a:schemeClr val="accent1"/>
                  </a:solidFill>
                </a:rPr>
                <a:t>1979</a:t>
              </a:r>
            </a:p>
            <a:p>
              <a:pPr algn="ctr"/>
              <a:r>
                <a:rPr lang="en-US" sz="1050" dirty="0" err="1">
                  <a:solidFill>
                    <a:schemeClr val="tx2"/>
                  </a:solidFill>
                </a:rPr>
                <a:t>Armour</a:t>
              </a:r>
              <a:r>
                <a:rPr lang="en-US" sz="1050" dirty="0">
                  <a:solidFill>
                    <a:schemeClr val="tx2"/>
                  </a:solidFill>
                </a:rPr>
                <a:t> and Artillery</a:t>
              </a:r>
            </a:p>
          </p:txBody>
        </p:sp>
        <p:cxnSp>
          <p:nvCxnSpPr>
            <p:cNvPr id="70" name="Straight Connector 69">
              <a:extLst>
                <a:ext uri="{FF2B5EF4-FFF2-40B4-BE49-F238E27FC236}">
                  <a16:creationId xmlns:a16="http://schemas.microsoft.com/office/drawing/2014/main" id="{3F5DB884-1E16-416F-836E-6C3BAED61F01}"/>
                </a:ext>
              </a:extLst>
            </p:cNvPr>
            <p:cNvCxnSpPr>
              <a:cxnSpLocks/>
              <a:endCxn id="57" idx="4"/>
            </p:cNvCxnSpPr>
            <p:nvPr/>
          </p:nvCxnSpPr>
          <p:spPr>
            <a:xfrm flipV="1">
              <a:off x="6358775" y="3764712"/>
              <a:ext cx="0" cy="337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9E3F276-282F-4BBC-B4F7-98244067243F}"/>
                </a:ext>
              </a:extLst>
            </p:cNvPr>
            <p:cNvCxnSpPr>
              <a:cxnSpLocks/>
            </p:cNvCxnSpPr>
            <p:nvPr/>
          </p:nvCxnSpPr>
          <p:spPr>
            <a:xfrm flipV="1">
              <a:off x="6997771" y="3234056"/>
              <a:ext cx="0" cy="350656"/>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4CA3B340-EC27-4BA8-B95F-1410B167DDD3}"/>
                </a:ext>
              </a:extLst>
            </p:cNvPr>
            <p:cNvSpPr/>
            <p:nvPr/>
          </p:nvSpPr>
          <p:spPr>
            <a:xfrm>
              <a:off x="6342507" y="2691519"/>
              <a:ext cx="1310529" cy="650789"/>
            </a:xfrm>
            <a:prstGeom prst="rect">
              <a:avLst/>
            </a:prstGeom>
          </p:spPr>
          <p:txBody>
            <a:bodyPr wrap="none" lIns="0" tIns="0" rIns="0" bIns="53986" anchor="b" anchorCtr="0">
              <a:spAutoFit/>
            </a:bodyPr>
            <a:lstStyle/>
            <a:p>
              <a:pPr algn="ctr"/>
              <a:r>
                <a:rPr lang="en-US" sz="1050" dirty="0" err="1">
                  <a:solidFill>
                    <a:schemeClr val="tx2"/>
                  </a:solidFill>
                </a:rPr>
                <a:t>Defence</a:t>
              </a:r>
              <a:r>
                <a:rPr lang="en-US" sz="1050" dirty="0">
                  <a:solidFill>
                    <a:schemeClr val="tx2"/>
                  </a:solidFill>
                </a:rPr>
                <a:t> Weekly</a:t>
              </a:r>
            </a:p>
            <a:p>
              <a:pPr algn="ctr">
                <a:spcBef>
                  <a:spcPts val="450"/>
                </a:spcBef>
              </a:pPr>
              <a:r>
                <a:rPr lang="en-US" sz="1350" dirty="0">
                  <a:solidFill>
                    <a:schemeClr val="accent1"/>
                  </a:solidFill>
                </a:rPr>
                <a:t>1984</a:t>
              </a:r>
            </a:p>
          </p:txBody>
        </p:sp>
        <p:sp>
          <p:nvSpPr>
            <p:cNvPr id="73" name="Rectangle 72">
              <a:extLst>
                <a:ext uri="{FF2B5EF4-FFF2-40B4-BE49-F238E27FC236}">
                  <a16:creationId xmlns:a16="http://schemas.microsoft.com/office/drawing/2014/main" id="{00493A2F-9F8C-4C70-A807-73F9ABEC72F3}"/>
                </a:ext>
              </a:extLst>
            </p:cNvPr>
            <p:cNvSpPr/>
            <p:nvPr/>
          </p:nvSpPr>
          <p:spPr>
            <a:xfrm>
              <a:off x="6866046" y="4926730"/>
              <a:ext cx="1603421" cy="723492"/>
            </a:xfrm>
            <a:prstGeom prst="rect">
              <a:avLst/>
            </a:prstGeom>
          </p:spPr>
          <p:txBody>
            <a:bodyPr wrap="none" lIns="0" tIns="53986" rIns="0" bIns="53986" anchor="t" anchorCtr="0">
              <a:spAutoFit/>
            </a:bodyPr>
            <a:lstStyle/>
            <a:p>
              <a:pPr algn="ctr">
                <a:spcAft>
                  <a:spcPts val="450"/>
                </a:spcAft>
              </a:pPr>
              <a:r>
                <a:rPr lang="en-US" sz="1350" dirty="0">
                  <a:solidFill>
                    <a:schemeClr val="accent1"/>
                  </a:solidFill>
                </a:rPr>
                <a:t>1989</a:t>
              </a:r>
            </a:p>
            <a:p>
              <a:pPr algn="ctr"/>
              <a:r>
                <a:rPr lang="en-US" sz="1050" dirty="0">
                  <a:solidFill>
                    <a:schemeClr val="tx2"/>
                  </a:solidFill>
                </a:rPr>
                <a:t>Intelligence Review </a:t>
              </a:r>
            </a:p>
          </p:txBody>
        </p:sp>
        <p:cxnSp>
          <p:nvCxnSpPr>
            <p:cNvPr id="74" name="Straight Connector 73">
              <a:extLst>
                <a:ext uri="{FF2B5EF4-FFF2-40B4-BE49-F238E27FC236}">
                  <a16:creationId xmlns:a16="http://schemas.microsoft.com/office/drawing/2014/main" id="{E6EAB9BA-6920-45B9-926C-53CEF6CA265A}"/>
                </a:ext>
              </a:extLst>
            </p:cNvPr>
            <p:cNvCxnSpPr>
              <a:cxnSpLocks/>
              <a:endCxn id="59" idx="4"/>
            </p:cNvCxnSpPr>
            <p:nvPr/>
          </p:nvCxnSpPr>
          <p:spPr>
            <a:xfrm flipV="1">
              <a:off x="7667756" y="3764712"/>
              <a:ext cx="0" cy="1162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8BD3B94-156C-4ABD-BB66-99A5A71EB825}"/>
                </a:ext>
              </a:extLst>
            </p:cNvPr>
            <p:cNvCxnSpPr>
              <a:cxnSpLocks/>
              <a:stCxn id="60" idx="0"/>
            </p:cNvCxnSpPr>
            <p:nvPr/>
          </p:nvCxnSpPr>
          <p:spPr>
            <a:xfrm flipV="1">
              <a:off x="8402644" y="3217718"/>
              <a:ext cx="0" cy="366994"/>
            </a:xfrm>
            <a:prstGeom prst="line">
              <a:avLst/>
            </a:prstGeom>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CE4232DC-DF00-44A0-94D8-80839FB0EFF6}"/>
                </a:ext>
              </a:extLst>
            </p:cNvPr>
            <p:cNvSpPr/>
            <p:nvPr/>
          </p:nvSpPr>
          <p:spPr>
            <a:xfrm>
              <a:off x="7712105" y="2364128"/>
              <a:ext cx="1381080" cy="866290"/>
            </a:xfrm>
            <a:prstGeom prst="rect">
              <a:avLst/>
            </a:prstGeom>
          </p:spPr>
          <p:txBody>
            <a:bodyPr wrap="none" lIns="0" tIns="0" rIns="0" bIns="53986" anchor="b" anchorCtr="0">
              <a:spAutoFit/>
            </a:bodyPr>
            <a:lstStyle/>
            <a:p>
              <a:pPr algn="ctr"/>
              <a:r>
                <a:rPr lang="en-US" sz="1050" dirty="0">
                  <a:solidFill>
                    <a:schemeClr val="tx2"/>
                  </a:solidFill>
                </a:rPr>
                <a:t>Sentinel Country </a:t>
              </a:r>
              <a:br>
                <a:rPr lang="en-US" sz="1050" dirty="0">
                  <a:solidFill>
                    <a:schemeClr val="tx2"/>
                  </a:solidFill>
                </a:rPr>
              </a:br>
              <a:r>
                <a:rPr lang="en-US" sz="1050" dirty="0">
                  <a:solidFill>
                    <a:schemeClr val="tx2"/>
                  </a:solidFill>
                </a:rPr>
                <a:t>Risk Assessment</a:t>
              </a:r>
            </a:p>
            <a:p>
              <a:pPr algn="ctr">
                <a:spcBef>
                  <a:spcPts val="450"/>
                </a:spcBef>
              </a:pPr>
              <a:r>
                <a:rPr lang="en-US" sz="1350" dirty="0">
                  <a:solidFill>
                    <a:schemeClr val="accent1"/>
                  </a:solidFill>
                </a:rPr>
                <a:t>1994</a:t>
              </a:r>
            </a:p>
          </p:txBody>
        </p:sp>
        <p:sp>
          <p:nvSpPr>
            <p:cNvPr id="77" name="Rectangle 76">
              <a:extLst>
                <a:ext uri="{FF2B5EF4-FFF2-40B4-BE49-F238E27FC236}">
                  <a16:creationId xmlns:a16="http://schemas.microsoft.com/office/drawing/2014/main" id="{8AE3EE2C-CD9F-4A82-B608-44DF8ACB0FDF}"/>
                </a:ext>
              </a:extLst>
            </p:cNvPr>
            <p:cNvSpPr/>
            <p:nvPr/>
          </p:nvSpPr>
          <p:spPr>
            <a:xfrm>
              <a:off x="8364591" y="4102669"/>
              <a:ext cx="1639766" cy="938993"/>
            </a:xfrm>
            <a:prstGeom prst="rect">
              <a:avLst/>
            </a:prstGeom>
          </p:spPr>
          <p:txBody>
            <a:bodyPr wrap="none" lIns="0" tIns="53986" rIns="0" bIns="53986" anchor="t" anchorCtr="0">
              <a:spAutoFit/>
            </a:bodyPr>
            <a:lstStyle/>
            <a:p>
              <a:pPr algn="ctr">
                <a:spcAft>
                  <a:spcPts val="450"/>
                </a:spcAft>
              </a:pPr>
              <a:r>
                <a:rPr lang="en-US" sz="1350" dirty="0">
                  <a:solidFill>
                    <a:schemeClr val="accent1"/>
                  </a:solidFill>
                </a:rPr>
                <a:t>2002</a:t>
              </a:r>
            </a:p>
            <a:p>
              <a:pPr algn="ctr"/>
              <a:r>
                <a:rPr lang="en-US" sz="1050" dirty="0">
                  <a:solidFill>
                    <a:schemeClr val="tx2"/>
                  </a:solidFill>
                </a:rPr>
                <a:t>Jane’s Terrorism </a:t>
              </a:r>
              <a:br>
                <a:rPr lang="en-US" sz="1050" dirty="0">
                  <a:solidFill>
                    <a:schemeClr val="tx2"/>
                  </a:solidFill>
                </a:rPr>
              </a:br>
              <a:r>
                <a:rPr lang="en-US" sz="1050" dirty="0">
                  <a:solidFill>
                    <a:schemeClr val="tx2"/>
                  </a:solidFill>
                </a:rPr>
                <a:t>&amp; Insurgency Centre</a:t>
              </a:r>
            </a:p>
          </p:txBody>
        </p:sp>
        <p:cxnSp>
          <p:nvCxnSpPr>
            <p:cNvPr id="78" name="Straight Connector 77">
              <a:extLst>
                <a:ext uri="{FF2B5EF4-FFF2-40B4-BE49-F238E27FC236}">
                  <a16:creationId xmlns:a16="http://schemas.microsoft.com/office/drawing/2014/main" id="{E907C8CF-BB76-45D8-B552-E2A46A688721}"/>
                </a:ext>
              </a:extLst>
            </p:cNvPr>
            <p:cNvCxnSpPr>
              <a:cxnSpLocks/>
            </p:cNvCxnSpPr>
            <p:nvPr/>
          </p:nvCxnSpPr>
          <p:spPr>
            <a:xfrm flipV="1">
              <a:off x="9184474" y="3764712"/>
              <a:ext cx="0" cy="337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6F07EF1-63DF-404C-8FDD-80BA5160AB77}"/>
                </a:ext>
              </a:extLst>
            </p:cNvPr>
            <p:cNvCxnSpPr>
              <a:cxnSpLocks/>
            </p:cNvCxnSpPr>
            <p:nvPr/>
          </p:nvCxnSpPr>
          <p:spPr>
            <a:xfrm flipV="1">
              <a:off x="10058246" y="3234056"/>
              <a:ext cx="0" cy="350656"/>
            </a:xfrm>
            <a:prstGeom prst="line">
              <a:avLst/>
            </a:prstGeom>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8C5CA26B-5C62-4394-84A1-3BBCAFDCF6AB}"/>
                </a:ext>
              </a:extLst>
            </p:cNvPr>
            <p:cNvSpPr/>
            <p:nvPr/>
          </p:nvSpPr>
          <p:spPr>
            <a:xfrm>
              <a:off x="9197745" y="2595966"/>
              <a:ext cx="1721005" cy="650789"/>
            </a:xfrm>
            <a:prstGeom prst="rect">
              <a:avLst/>
            </a:prstGeom>
          </p:spPr>
          <p:txBody>
            <a:bodyPr wrap="none" lIns="0" tIns="0" rIns="0" bIns="53986" anchor="b" anchorCtr="0">
              <a:spAutoFit/>
            </a:bodyPr>
            <a:lstStyle/>
            <a:p>
              <a:pPr algn="ctr"/>
              <a:r>
                <a:rPr lang="en-US" sz="1050" dirty="0">
                  <a:solidFill>
                    <a:schemeClr val="tx2"/>
                  </a:solidFill>
                </a:rPr>
                <a:t>Jane’s Data Analytics</a:t>
              </a:r>
            </a:p>
            <a:p>
              <a:pPr algn="ctr">
                <a:spcBef>
                  <a:spcPts val="450"/>
                </a:spcBef>
              </a:pPr>
              <a:r>
                <a:rPr lang="en-US" sz="1350" dirty="0">
                  <a:solidFill>
                    <a:schemeClr val="accent1"/>
                  </a:solidFill>
                </a:rPr>
                <a:t>2015</a:t>
              </a:r>
            </a:p>
          </p:txBody>
        </p:sp>
        <p:sp>
          <p:nvSpPr>
            <p:cNvPr id="81" name="Rectangle 80">
              <a:extLst>
                <a:ext uri="{FF2B5EF4-FFF2-40B4-BE49-F238E27FC236}">
                  <a16:creationId xmlns:a16="http://schemas.microsoft.com/office/drawing/2014/main" id="{FA02FCFA-8013-4BB7-93F1-43D4C090B70D}"/>
                </a:ext>
              </a:extLst>
            </p:cNvPr>
            <p:cNvSpPr/>
            <p:nvPr/>
          </p:nvSpPr>
          <p:spPr>
            <a:xfrm>
              <a:off x="10284593" y="4102669"/>
              <a:ext cx="970605" cy="938993"/>
            </a:xfrm>
            <a:prstGeom prst="rect">
              <a:avLst/>
            </a:prstGeom>
          </p:spPr>
          <p:txBody>
            <a:bodyPr wrap="none" lIns="0" tIns="53986" rIns="0" bIns="53986" anchor="t" anchorCtr="0">
              <a:spAutoFit/>
            </a:bodyPr>
            <a:lstStyle/>
            <a:p>
              <a:pPr algn="ctr">
                <a:spcAft>
                  <a:spcPts val="450"/>
                </a:spcAft>
              </a:pPr>
              <a:r>
                <a:rPr lang="en-US" sz="1350" dirty="0">
                  <a:solidFill>
                    <a:schemeClr val="accent1"/>
                  </a:solidFill>
                </a:rPr>
                <a:t>2020</a:t>
              </a:r>
            </a:p>
            <a:p>
              <a:pPr algn="ctr"/>
              <a:r>
                <a:rPr lang="en-US" sz="1050" dirty="0">
                  <a:solidFill>
                    <a:schemeClr val="tx2"/>
                  </a:solidFill>
                </a:rPr>
                <a:t>Jane’s </a:t>
              </a:r>
              <a:br>
                <a:rPr lang="en-US" sz="1050" dirty="0">
                  <a:solidFill>
                    <a:schemeClr val="tx2"/>
                  </a:solidFill>
                </a:rPr>
              </a:br>
              <a:r>
                <a:rPr lang="en-US" sz="1050" dirty="0">
                  <a:solidFill>
                    <a:schemeClr val="tx2"/>
                  </a:solidFill>
                </a:rPr>
                <a:t>Data Model </a:t>
              </a:r>
            </a:p>
          </p:txBody>
        </p:sp>
        <p:cxnSp>
          <p:nvCxnSpPr>
            <p:cNvPr id="82" name="Straight Connector 81">
              <a:extLst>
                <a:ext uri="{FF2B5EF4-FFF2-40B4-BE49-F238E27FC236}">
                  <a16:creationId xmlns:a16="http://schemas.microsoft.com/office/drawing/2014/main" id="{3D58E100-F2A2-461D-9F35-D508DEFCB880}"/>
                </a:ext>
              </a:extLst>
            </p:cNvPr>
            <p:cNvCxnSpPr>
              <a:cxnSpLocks/>
            </p:cNvCxnSpPr>
            <p:nvPr/>
          </p:nvCxnSpPr>
          <p:spPr>
            <a:xfrm flipV="1">
              <a:off x="10769898" y="3764712"/>
              <a:ext cx="0" cy="337958"/>
            </a:xfrm>
            <a:prstGeom prst="line">
              <a:avLst/>
            </a:prstGeom>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474DA866-4200-4AD0-BC41-525DAE5916C1}"/>
                </a:ext>
              </a:extLst>
            </p:cNvPr>
            <p:cNvPicPr>
              <a:picLocks/>
            </p:cNvPicPr>
            <p:nvPr/>
          </p:nvPicPr>
          <p:blipFill>
            <a:blip r:embed="rId2"/>
            <a:stretch>
              <a:fillRect/>
            </a:stretch>
          </p:blipFill>
          <p:spPr>
            <a:xfrm>
              <a:off x="827168" y="1652321"/>
              <a:ext cx="900000" cy="900000"/>
            </a:xfrm>
            <a:prstGeom prst="ellipse">
              <a:avLst/>
            </a:prstGeom>
          </p:spPr>
        </p:pic>
        <p:pic>
          <p:nvPicPr>
            <p:cNvPr id="84" name="Picture 83">
              <a:extLst>
                <a:ext uri="{FF2B5EF4-FFF2-40B4-BE49-F238E27FC236}">
                  <a16:creationId xmlns:a16="http://schemas.microsoft.com/office/drawing/2014/main" id="{7DE99A57-7968-45DF-AD01-00B827731C75}"/>
                </a:ext>
              </a:extLst>
            </p:cNvPr>
            <p:cNvPicPr>
              <a:picLocks/>
            </p:cNvPicPr>
            <p:nvPr/>
          </p:nvPicPr>
          <p:blipFill>
            <a:blip r:embed="rId3"/>
            <a:stretch>
              <a:fillRect/>
            </a:stretch>
          </p:blipFill>
          <p:spPr>
            <a:xfrm>
              <a:off x="1710397" y="4823107"/>
              <a:ext cx="900000" cy="900000"/>
            </a:xfrm>
            <a:prstGeom prst="ellipse">
              <a:avLst/>
            </a:prstGeom>
          </p:spPr>
        </p:pic>
        <p:pic>
          <p:nvPicPr>
            <p:cNvPr id="85" name="Picture 84">
              <a:extLst>
                <a:ext uri="{FF2B5EF4-FFF2-40B4-BE49-F238E27FC236}">
                  <a16:creationId xmlns:a16="http://schemas.microsoft.com/office/drawing/2014/main" id="{FF9AD5E4-88CA-4968-ADE8-DF6030B65790}"/>
                </a:ext>
              </a:extLst>
            </p:cNvPr>
            <p:cNvPicPr>
              <a:picLocks/>
            </p:cNvPicPr>
            <p:nvPr/>
          </p:nvPicPr>
          <p:blipFill>
            <a:blip r:embed="rId4"/>
            <a:stretch>
              <a:fillRect/>
            </a:stretch>
          </p:blipFill>
          <p:spPr>
            <a:xfrm>
              <a:off x="5915610" y="4818737"/>
              <a:ext cx="900000" cy="900000"/>
            </a:xfrm>
            <a:prstGeom prst="ellipse">
              <a:avLst/>
            </a:prstGeom>
          </p:spPr>
        </p:pic>
        <p:pic>
          <p:nvPicPr>
            <p:cNvPr id="86" name="Picture 85">
              <a:extLst>
                <a:ext uri="{FF2B5EF4-FFF2-40B4-BE49-F238E27FC236}">
                  <a16:creationId xmlns:a16="http://schemas.microsoft.com/office/drawing/2014/main" id="{ADB5BCCA-2982-457C-8598-47FCF85BBC3C}"/>
                </a:ext>
              </a:extLst>
            </p:cNvPr>
            <p:cNvPicPr>
              <a:picLocks/>
            </p:cNvPicPr>
            <p:nvPr/>
          </p:nvPicPr>
          <p:blipFill>
            <a:blip r:embed="rId5"/>
            <a:stretch>
              <a:fillRect/>
            </a:stretch>
          </p:blipFill>
          <p:spPr>
            <a:xfrm>
              <a:off x="7941832" y="1489794"/>
              <a:ext cx="900000" cy="900000"/>
            </a:xfrm>
            <a:prstGeom prst="ellipse">
              <a:avLst/>
            </a:prstGeom>
          </p:spPr>
        </p:pic>
        <p:pic>
          <p:nvPicPr>
            <p:cNvPr id="87" name="Picture 86">
              <a:extLst>
                <a:ext uri="{FF2B5EF4-FFF2-40B4-BE49-F238E27FC236}">
                  <a16:creationId xmlns:a16="http://schemas.microsoft.com/office/drawing/2014/main" id="{5BC07C20-3C63-4132-A521-5504AA74CEA4}"/>
                </a:ext>
              </a:extLst>
            </p:cNvPr>
            <p:cNvPicPr>
              <a:picLocks/>
            </p:cNvPicPr>
            <p:nvPr/>
          </p:nvPicPr>
          <p:blipFill>
            <a:blip r:embed="rId6"/>
            <a:stretch>
              <a:fillRect/>
            </a:stretch>
          </p:blipFill>
          <p:spPr>
            <a:xfrm>
              <a:off x="8734473" y="5051124"/>
              <a:ext cx="900000" cy="900000"/>
            </a:xfrm>
            <a:prstGeom prst="ellipse">
              <a:avLst/>
            </a:prstGeom>
          </p:spPr>
        </p:pic>
        <p:pic>
          <p:nvPicPr>
            <p:cNvPr id="88" name="Picture 87">
              <a:extLst>
                <a:ext uri="{FF2B5EF4-FFF2-40B4-BE49-F238E27FC236}">
                  <a16:creationId xmlns:a16="http://schemas.microsoft.com/office/drawing/2014/main" id="{5BA53376-0C15-4840-953D-7492F4994B1E}"/>
                </a:ext>
              </a:extLst>
            </p:cNvPr>
            <p:cNvPicPr>
              <a:picLocks/>
            </p:cNvPicPr>
            <p:nvPr/>
          </p:nvPicPr>
          <p:blipFill>
            <a:blip r:embed="rId7"/>
            <a:stretch>
              <a:fillRect/>
            </a:stretch>
          </p:blipFill>
          <p:spPr>
            <a:xfrm>
              <a:off x="9614808" y="1652321"/>
              <a:ext cx="900000" cy="900000"/>
            </a:xfrm>
            <a:prstGeom prst="ellipse">
              <a:avLst/>
            </a:prstGeom>
          </p:spPr>
        </p:pic>
        <p:pic>
          <p:nvPicPr>
            <p:cNvPr id="89" name="Picture 88">
              <a:extLst>
                <a:ext uri="{FF2B5EF4-FFF2-40B4-BE49-F238E27FC236}">
                  <a16:creationId xmlns:a16="http://schemas.microsoft.com/office/drawing/2014/main" id="{FEB4356E-9A3F-49CF-8A0B-EB72DD249725}"/>
                </a:ext>
              </a:extLst>
            </p:cNvPr>
            <p:cNvPicPr>
              <a:picLocks/>
            </p:cNvPicPr>
            <p:nvPr/>
          </p:nvPicPr>
          <p:blipFill>
            <a:blip r:embed="rId8"/>
            <a:stretch>
              <a:fillRect/>
            </a:stretch>
          </p:blipFill>
          <p:spPr>
            <a:xfrm>
              <a:off x="10268879" y="5051124"/>
              <a:ext cx="900000" cy="900000"/>
            </a:xfrm>
            <a:prstGeom prst="ellipse">
              <a:avLst/>
            </a:prstGeom>
          </p:spPr>
        </p:pic>
        <p:pic>
          <p:nvPicPr>
            <p:cNvPr id="90" name="Picture 89">
              <a:extLst>
                <a:ext uri="{FF2B5EF4-FFF2-40B4-BE49-F238E27FC236}">
                  <a16:creationId xmlns:a16="http://schemas.microsoft.com/office/drawing/2014/main" id="{E855DF0A-23F8-470B-B408-691E49A840A3}"/>
                </a:ext>
              </a:extLst>
            </p:cNvPr>
            <p:cNvPicPr>
              <a:picLocks/>
            </p:cNvPicPr>
            <p:nvPr/>
          </p:nvPicPr>
          <p:blipFill>
            <a:blip r:embed="rId9"/>
            <a:stretch>
              <a:fillRect/>
            </a:stretch>
          </p:blipFill>
          <p:spPr>
            <a:xfrm>
              <a:off x="3992639" y="1489794"/>
              <a:ext cx="900000" cy="900000"/>
            </a:xfrm>
            <a:prstGeom prst="ellipse">
              <a:avLst/>
            </a:prstGeom>
          </p:spPr>
        </p:pic>
        <p:pic>
          <p:nvPicPr>
            <p:cNvPr id="91" name="Picture 90">
              <a:extLst>
                <a:ext uri="{FF2B5EF4-FFF2-40B4-BE49-F238E27FC236}">
                  <a16:creationId xmlns:a16="http://schemas.microsoft.com/office/drawing/2014/main" id="{A35BA508-F787-41E2-9F42-AC11ADAD4FD2}"/>
                </a:ext>
              </a:extLst>
            </p:cNvPr>
            <p:cNvPicPr>
              <a:picLocks/>
            </p:cNvPicPr>
            <p:nvPr/>
          </p:nvPicPr>
          <p:blipFill>
            <a:blip r:embed="rId10"/>
            <a:stretch>
              <a:fillRect/>
            </a:stretch>
          </p:blipFill>
          <p:spPr>
            <a:xfrm>
              <a:off x="6541673" y="1656582"/>
              <a:ext cx="900000" cy="900000"/>
            </a:xfrm>
            <a:prstGeom prst="ellipse">
              <a:avLst/>
            </a:prstGeom>
          </p:spPr>
        </p:pic>
        <p:pic>
          <p:nvPicPr>
            <p:cNvPr id="92" name="Picture 91">
              <a:extLst>
                <a:ext uri="{FF2B5EF4-FFF2-40B4-BE49-F238E27FC236}">
                  <a16:creationId xmlns:a16="http://schemas.microsoft.com/office/drawing/2014/main" id="{489308C1-4ABB-4B13-BDD3-82CBC3AA2B33}"/>
                </a:ext>
              </a:extLst>
            </p:cNvPr>
            <p:cNvPicPr>
              <a:picLocks noChangeAspect="1"/>
            </p:cNvPicPr>
            <p:nvPr/>
          </p:nvPicPr>
          <p:blipFill rotWithShape="1">
            <a:blip r:embed="rId11"/>
            <a:srcRect l="1313" t="10910" r="39231" b="7272"/>
            <a:stretch/>
          </p:blipFill>
          <p:spPr>
            <a:xfrm>
              <a:off x="7200067" y="5660205"/>
              <a:ext cx="900000" cy="900000"/>
            </a:xfrm>
            <a:prstGeom prst="ellipse">
              <a:avLst/>
            </a:prstGeom>
          </p:spPr>
        </p:pic>
      </p:grpSp>
    </p:spTree>
    <p:extLst>
      <p:ext uri="{BB962C8B-B14F-4D97-AF65-F5344CB8AC3E}">
        <p14:creationId xmlns:p14="http://schemas.microsoft.com/office/powerpoint/2010/main" val="62771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12" y="914400"/>
            <a:ext cx="8422669" cy="1107996"/>
          </a:xfrm>
        </p:spPr>
        <p:txBody>
          <a:bodyPr/>
          <a:lstStyle/>
          <a:p>
            <a:r>
              <a:rPr lang="en-US" dirty="0"/>
              <a:t>Overloaded by the sheer volume of information available, how can you determine which information can be trusted and where to focus your resources?</a:t>
            </a:r>
            <a:endParaRPr lang="en-GB" dirty="0"/>
          </a:p>
        </p:txBody>
      </p:sp>
      <p:sp>
        <p:nvSpPr>
          <p:cNvPr id="3" name="Content Placeholder 2"/>
          <p:cNvSpPr>
            <a:spLocks noGrp="1"/>
          </p:cNvSpPr>
          <p:nvPr>
            <p:ph idx="1"/>
          </p:nvPr>
        </p:nvSpPr>
        <p:spPr>
          <a:xfrm>
            <a:off x="356312" y="2149425"/>
            <a:ext cx="3243112" cy="3240038"/>
          </a:xfrm>
        </p:spPr>
        <p:txBody>
          <a:bodyPr/>
          <a:lstStyle/>
          <a:p>
            <a:pPr marL="214255" indent="-214255"/>
            <a:r>
              <a:rPr lang="en-US" sz="1200" dirty="0"/>
              <a:t>43 zettabytes of data will be created by 2020, a 300X increase from 2005</a:t>
            </a:r>
          </a:p>
          <a:p>
            <a:pPr marL="214255" indent="-214255"/>
            <a:r>
              <a:rPr lang="en-US" sz="1200" dirty="0"/>
              <a:t>2.5 Quintillion bytes of data are created every day</a:t>
            </a:r>
          </a:p>
          <a:p>
            <a:pPr marL="214255" indent="-214255"/>
            <a:r>
              <a:rPr lang="en-US" sz="1200" dirty="0"/>
              <a:t>Most companies have at least 100 terabytes of data</a:t>
            </a:r>
          </a:p>
          <a:p>
            <a:pPr marL="214255" indent="-214255"/>
            <a:r>
              <a:rPr lang="en-US" sz="1200" dirty="0"/>
              <a:t>4 Billion+ hours of video are watched on YouTube every month</a:t>
            </a:r>
          </a:p>
          <a:p>
            <a:pPr marL="214255" indent="-214255"/>
            <a:r>
              <a:rPr lang="en-US" sz="1200" dirty="0"/>
              <a:t>400 Million tweets are sent per day by 200 million active users</a:t>
            </a:r>
          </a:p>
          <a:p>
            <a:pPr marL="0" indent="0">
              <a:buNone/>
            </a:pPr>
            <a:endParaRPr lang="en-GB" dirty="0"/>
          </a:p>
        </p:txBody>
      </p:sp>
      <p:sp>
        <p:nvSpPr>
          <p:cNvPr id="4" name="Slide Number Placeholder 3"/>
          <p:cNvSpPr>
            <a:spLocks noGrp="1"/>
          </p:cNvSpPr>
          <p:nvPr>
            <p:ph type="sldNum" sz="quarter" idx="12"/>
          </p:nvPr>
        </p:nvSpPr>
        <p:spPr/>
        <p:txBody>
          <a:bodyPr/>
          <a:lstStyle/>
          <a:p>
            <a:fld id="{4704619B-9823-F845-874B-2390AC991BC7}" type="slidenum">
              <a:rPr lang="en-US" smtClean="0"/>
              <a:t>3</a:t>
            </a:fld>
            <a:endParaRPr lang="en-US"/>
          </a:p>
        </p:txBody>
      </p:sp>
      <p:pic>
        <p:nvPicPr>
          <p:cNvPr id="5" name="Picture 4">
            <a:extLst>
              <a:ext uri="{FF2B5EF4-FFF2-40B4-BE49-F238E27FC236}">
                <a16:creationId xmlns:a16="http://schemas.microsoft.com/office/drawing/2014/main" id="{8DA9E470-9985-AB44-9FB5-786591ECC8CF}"/>
              </a:ext>
            </a:extLst>
          </p:cNvPr>
          <p:cNvPicPr>
            <a:picLocks noChangeAspect="1"/>
          </p:cNvPicPr>
          <p:nvPr/>
        </p:nvPicPr>
        <p:blipFill>
          <a:blip r:embed="rId3"/>
          <a:stretch>
            <a:fillRect/>
          </a:stretch>
        </p:blipFill>
        <p:spPr>
          <a:xfrm>
            <a:off x="3886200" y="1561410"/>
            <a:ext cx="4377630" cy="4377630"/>
          </a:xfrm>
          <a:prstGeom prst="rect">
            <a:avLst/>
          </a:prstGeom>
        </p:spPr>
      </p:pic>
    </p:spTree>
    <p:extLst>
      <p:ext uri="{BB962C8B-B14F-4D97-AF65-F5344CB8AC3E}">
        <p14:creationId xmlns:p14="http://schemas.microsoft.com/office/powerpoint/2010/main" val="423461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8070035" cy="532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77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DAD6-A708-7141-960D-980AC43151D7}"/>
              </a:ext>
            </a:extLst>
          </p:cNvPr>
          <p:cNvSpPr>
            <a:spLocks noGrp="1"/>
          </p:cNvSpPr>
          <p:nvPr>
            <p:ph type="title"/>
          </p:nvPr>
        </p:nvSpPr>
        <p:spPr>
          <a:xfrm>
            <a:off x="440235" y="951737"/>
            <a:ext cx="8207375" cy="369332"/>
          </a:xfrm>
        </p:spPr>
        <p:txBody>
          <a:bodyPr/>
          <a:lstStyle/>
          <a:p>
            <a:r>
              <a:rPr lang="en-US" dirty="0"/>
              <a:t>Evolving to meet our customers’ changing requirements</a:t>
            </a:r>
          </a:p>
        </p:txBody>
      </p:sp>
      <p:sp>
        <p:nvSpPr>
          <p:cNvPr id="5" name="Content Placeholder 4"/>
          <p:cNvSpPr>
            <a:spLocks noGrp="1"/>
          </p:cNvSpPr>
          <p:nvPr>
            <p:ph idx="1"/>
          </p:nvPr>
        </p:nvSpPr>
        <p:spPr>
          <a:xfrm>
            <a:off x="440235" y="1465561"/>
            <a:ext cx="8430582" cy="3240038"/>
          </a:xfrm>
        </p:spPr>
        <p:txBody>
          <a:bodyPr/>
          <a:lstStyle/>
          <a:p>
            <a:pPr marL="0" indent="0">
              <a:buNone/>
            </a:pPr>
            <a:r>
              <a:rPr lang="en-US" sz="1200" dirty="0"/>
              <a:t>Overloaded by the sheer volume of information available, how do you determine which information can be trusted and where to focus your resources? The Jane’s Data Model will make sense of the noise to deliver a 360° view of a piece of equipment, a country or an </a:t>
            </a:r>
            <a:r>
              <a:rPr lang="en-US" sz="1200" dirty="0" err="1"/>
              <a:t>organisation</a:t>
            </a:r>
            <a:r>
              <a:rPr lang="en-US" sz="1200" dirty="0"/>
              <a:t>. </a:t>
            </a:r>
            <a:endParaRPr lang="en-GB" sz="1200" dirty="0"/>
          </a:p>
        </p:txBody>
      </p:sp>
      <p:sp>
        <p:nvSpPr>
          <p:cNvPr id="4" name="Slide Number Placeholder 3">
            <a:extLst>
              <a:ext uri="{FF2B5EF4-FFF2-40B4-BE49-F238E27FC236}">
                <a16:creationId xmlns:a16="http://schemas.microsoft.com/office/drawing/2014/main" id="{ADB28A39-0CBD-A644-89F4-4EB0BD19A11A}"/>
              </a:ext>
            </a:extLst>
          </p:cNvPr>
          <p:cNvSpPr>
            <a:spLocks noGrp="1"/>
          </p:cNvSpPr>
          <p:nvPr>
            <p:ph type="sldNum" sz="quarter" idx="12"/>
          </p:nvPr>
        </p:nvSpPr>
        <p:spPr/>
        <p:txBody>
          <a:bodyPr/>
          <a:lstStyle/>
          <a:p>
            <a:fld id="{4704619B-9823-F845-874B-2390AC991BC7}" type="slidenum">
              <a:rPr lang="en-US" smtClean="0"/>
              <a:t>5</a:t>
            </a:fld>
            <a:endParaRPr lang="en-US"/>
          </a:p>
        </p:txBody>
      </p:sp>
      <p:grpSp>
        <p:nvGrpSpPr>
          <p:cNvPr id="3" name="Group 2"/>
          <p:cNvGrpSpPr/>
          <p:nvPr/>
        </p:nvGrpSpPr>
        <p:grpSpPr>
          <a:xfrm>
            <a:off x="707503" y="1555922"/>
            <a:ext cx="7410547" cy="3842298"/>
            <a:chOff x="2372143" y="1231880"/>
            <a:chExt cx="7737309" cy="4011721"/>
          </a:xfrm>
        </p:grpSpPr>
        <p:pic>
          <p:nvPicPr>
            <p:cNvPr id="8" name="Picture 7">
              <a:extLst>
                <a:ext uri="{FF2B5EF4-FFF2-40B4-BE49-F238E27FC236}">
                  <a16:creationId xmlns:a16="http://schemas.microsoft.com/office/drawing/2014/main" id="{8DA9E470-9985-AB44-9FB5-786591ECC8CF}"/>
                </a:ext>
              </a:extLst>
            </p:cNvPr>
            <p:cNvPicPr>
              <a:picLocks noChangeAspect="1"/>
            </p:cNvPicPr>
            <p:nvPr/>
          </p:nvPicPr>
          <p:blipFill>
            <a:blip r:embed="rId2"/>
            <a:stretch>
              <a:fillRect/>
            </a:stretch>
          </p:blipFill>
          <p:spPr>
            <a:xfrm>
              <a:off x="2372143" y="1860947"/>
              <a:ext cx="2733056" cy="2733056"/>
            </a:xfrm>
            <a:prstGeom prst="rect">
              <a:avLst/>
            </a:prstGeom>
          </p:spPr>
        </p:pic>
        <p:pic>
          <p:nvPicPr>
            <p:cNvPr id="10" name="Picture 9">
              <a:extLst>
                <a:ext uri="{FF2B5EF4-FFF2-40B4-BE49-F238E27FC236}">
                  <a16:creationId xmlns:a16="http://schemas.microsoft.com/office/drawing/2014/main" id="{CD47CDCC-0FC8-3642-97D8-C56A3BA6CFA3}"/>
                </a:ext>
              </a:extLst>
            </p:cNvPr>
            <p:cNvPicPr>
              <a:picLocks noChangeAspect="1"/>
            </p:cNvPicPr>
            <p:nvPr/>
          </p:nvPicPr>
          <p:blipFill>
            <a:blip r:embed="rId3"/>
            <a:stretch>
              <a:fillRect/>
            </a:stretch>
          </p:blipFill>
          <p:spPr>
            <a:xfrm>
              <a:off x="4127490" y="1231880"/>
              <a:ext cx="4011721" cy="4011721"/>
            </a:xfrm>
            <a:prstGeom prst="rect">
              <a:avLst/>
            </a:prstGeom>
          </p:spPr>
        </p:pic>
        <p:pic>
          <p:nvPicPr>
            <p:cNvPr id="12" name="Picture 11">
              <a:extLst>
                <a:ext uri="{FF2B5EF4-FFF2-40B4-BE49-F238E27FC236}">
                  <a16:creationId xmlns:a16="http://schemas.microsoft.com/office/drawing/2014/main" id="{6B77772A-0FB1-F24D-83E3-3E56AA2828DB}"/>
                </a:ext>
              </a:extLst>
            </p:cNvPr>
            <p:cNvPicPr>
              <a:picLocks noChangeAspect="1"/>
            </p:cNvPicPr>
            <p:nvPr/>
          </p:nvPicPr>
          <p:blipFill>
            <a:blip r:embed="rId4"/>
            <a:stretch>
              <a:fillRect/>
            </a:stretch>
          </p:blipFill>
          <p:spPr>
            <a:xfrm>
              <a:off x="7069443" y="1717735"/>
              <a:ext cx="3040009" cy="3040010"/>
            </a:xfrm>
            <a:prstGeom prst="rect">
              <a:avLst/>
            </a:prstGeom>
          </p:spPr>
        </p:pic>
        <p:sp>
          <p:nvSpPr>
            <p:cNvPr id="13" name="Right Arrow 12">
              <a:extLst>
                <a:ext uri="{FF2B5EF4-FFF2-40B4-BE49-F238E27FC236}">
                  <a16:creationId xmlns:a16="http://schemas.microsoft.com/office/drawing/2014/main" id="{EF9B7381-6009-C048-8D4E-8A27952E17F5}"/>
                </a:ext>
              </a:extLst>
            </p:cNvPr>
            <p:cNvSpPr/>
            <p:nvPr/>
          </p:nvSpPr>
          <p:spPr>
            <a:xfrm>
              <a:off x="4947831" y="3102761"/>
              <a:ext cx="249427" cy="26996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7" dirty="0"/>
            </a:p>
          </p:txBody>
        </p:sp>
        <p:sp>
          <p:nvSpPr>
            <p:cNvPr id="14" name="Right Arrow 13">
              <a:extLst>
                <a:ext uri="{FF2B5EF4-FFF2-40B4-BE49-F238E27FC236}">
                  <a16:creationId xmlns:a16="http://schemas.microsoft.com/office/drawing/2014/main" id="{D390CC41-6891-444F-B4F6-A98D67342406}"/>
                </a:ext>
              </a:extLst>
            </p:cNvPr>
            <p:cNvSpPr/>
            <p:nvPr/>
          </p:nvSpPr>
          <p:spPr>
            <a:xfrm>
              <a:off x="7069443" y="3102761"/>
              <a:ext cx="249427" cy="26996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7" dirty="0"/>
            </a:p>
          </p:txBody>
        </p:sp>
      </p:grpSp>
      <p:sp>
        <p:nvSpPr>
          <p:cNvPr id="16" name="TextBox 15">
            <a:extLst>
              <a:ext uri="{FF2B5EF4-FFF2-40B4-BE49-F238E27FC236}">
                <a16:creationId xmlns:a16="http://schemas.microsoft.com/office/drawing/2014/main" id="{F20F7FB1-3201-5F45-A40F-D308D124963C}"/>
              </a:ext>
            </a:extLst>
          </p:cNvPr>
          <p:cNvSpPr txBox="1"/>
          <p:nvPr/>
        </p:nvSpPr>
        <p:spPr>
          <a:xfrm>
            <a:off x="1137840" y="4460582"/>
            <a:ext cx="1817667" cy="1384995"/>
          </a:xfrm>
          <a:prstGeom prst="rect">
            <a:avLst/>
          </a:prstGeom>
          <a:noFill/>
        </p:spPr>
        <p:txBody>
          <a:bodyPr wrap="square" rtlCol="0">
            <a:spAutoFit/>
          </a:bodyPr>
          <a:lstStyle/>
          <a:p>
            <a:r>
              <a:rPr lang="en-US" sz="1050" b="1" dirty="0">
                <a:solidFill>
                  <a:srgbClr val="00AB4E"/>
                </a:solidFill>
              </a:rPr>
              <a:t>Open Sources</a:t>
            </a:r>
          </a:p>
          <a:p>
            <a:r>
              <a:rPr lang="en-US" sz="1050" dirty="0">
                <a:solidFill>
                  <a:schemeClr val="tx2"/>
                </a:solidFill>
              </a:rPr>
              <a:t>Overwhelming volumes of inconsistent and unstructured data from multiple sources which is neither structured, verified or validated and may contain misinformation.</a:t>
            </a:r>
          </a:p>
        </p:txBody>
      </p:sp>
      <p:sp>
        <p:nvSpPr>
          <p:cNvPr id="17" name="TextBox 16">
            <a:extLst>
              <a:ext uri="{FF2B5EF4-FFF2-40B4-BE49-F238E27FC236}">
                <a16:creationId xmlns:a16="http://schemas.microsoft.com/office/drawing/2014/main" id="{7F9C2BA6-3B14-5B4D-AF55-5396E1DFC2D8}"/>
              </a:ext>
            </a:extLst>
          </p:cNvPr>
          <p:cNvSpPr txBox="1"/>
          <p:nvPr/>
        </p:nvSpPr>
        <p:spPr>
          <a:xfrm>
            <a:off x="3487272" y="4460581"/>
            <a:ext cx="1958048" cy="1061829"/>
          </a:xfrm>
          <a:prstGeom prst="rect">
            <a:avLst/>
          </a:prstGeom>
          <a:noFill/>
        </p:spPr>
        <p:txBody>
          <a:bodyPr wrap="square" rtlCol="0">
            <a:spAutoFit/>
          </a:bodyPr>
          <a:lstStyle/>
          <a:p>
            <a:r>
              <a:rPr lang="en-US" sz="1050" b="1" dirty="0">
                <a:solidFill>
                  <a:srgbClr val="00AB4E"/>
                </a:solidFill>
              </a:rPr>
              <a:t>Jane’s classification engine</a:t>
            </a:r>
          </a:p>
          <a:p>
            <a:r>
              <a:rPr lang="en-US" sz="1050" dirty="0">
                <a:solidFill>
                  <a:schemeClr val="tx2"/>
                </a:solidFill>
              </a:rPr>
              <a:t>Applies the world’s most consistent and structured </a:t>
            </a:r>
            <a:r>
              <a:rPr lang="en-US" sz="1050" dirty="0" err="1">
                <a:solidFill>
                  <a:schemeClr val="tx2"/>
                </a:solidFill>
              </a:rPr>
              <a:t>defence</a:t>
            </a:r>
            <a:r>
              <a:rPr lang="en-US" sz="1050" dirty="0">
                <a:solidFill>
                  <a:schemeClr val="tx2"/>
                </a:solidFill>
              </a:rPr>
              <a:t> nomenclature across multiple entities and defines their relationships.</a:t>
            </a:r>
          </a:p>
        </p:txBody>
      </p:sp>
      <p:sp>
        <p:nvSpPr>
          <p:cNvPr id="18" name="TextBox 17">
            <a:extLst>
              <a:ext uri="{FF2B5EF4-FFF2-40B4-BE49-F238E27FC236}">
                <a16:creationId xmlns:a16="http://schemas.microsoft.com/office/drawing/2014/main" id="{78F4718C-138D-2C4D-95A2-F7741680951E}"/>
              </a:ext>
            </a:extLst>
          </p:cNvPr>
          <p:cNvSpPr txBox="1"/>
          <p:nvPr/>
        </p:nvSpPr>
        <p:spPr>
          <a:xfrm>
            <a:off x="5621628" y="4460581"/>
            <a:ext cx="2333891" cy="1223412"/>
          </a:xfrm>
          <a:prstGeom prst="rect">
            <a:avLst/>
          </a:prstGeom>
          <a:noFill/>
        </p:spPr>
        <p:txBody>
          <a:bodyPr wrap="square" rtlCol="0">
            <a:spAutoFit/>
          </a:bodyPr>
          <a:lstStyle/>
          <a:p>
            <a:r>
              <a:rPr lang="en-US" sz="1050" b="1" dirty="0">
                <a:solidFill>
                  <a:srgbClr val="00AB4E"/>
                </a:solidFill>
              </a:rPr>
              <a:t>Jane’s OSINT Data Model</a:t>
            </a:r>
          </a:p>
          <a:p>
            <a:r>
              <a:rPr lang="en-US" sz="1050" dirty="0">
                <a:solidFill>
                  <a:schemeClr val="tx2"/>
                </a:solidFill>
              </a:rPr>
              <a:t>Delivers unique unclassified, validated, verified, fact-based common intelligence and operational </a:t>
            </a:r>
            <a:r>
              <a:rPr lang="en-US" sz="1050" dirty="0" err="1">
                <a:solidFill>
                  <a:schemeClr val="tx2"/>
                </a:solidFill>
              </a:rPr>
              <a:t>defence</a:t>
            </a:r>
            <a:r>
              <a:rPr lang="en-US" sz="1050" dirty="0">
                <a:solidFill>
                  <a:schemeClr val="tx2"/>
                </a:solidFill>
              </a:rPr>
              <a:t> data model that enables you to discover previously hidden connections.</a:t>
            </a:r>
          </a:p>
        </p:txBody>
      </p:sp>
    </p:spTree>
    <p:extLst>
      <p:ext uri="{BB962C8B-B14F-4D97-AF65-F5344CB8AC3E}">
        <p14:creationId xmlns:p14="http://schemas.microsoft.com/office/powerpoint/2010/main" val="795987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BEA4-9AA7-4E8A-9C88-4E357B950E98}"/>
              </a:ext>
            </a:extLst>
          </p:cNvPr>
          <p:cNvSpPr>
            <a:spLocks noGrp="1"/>
          </p:cNvSpPr>
          <p:nvPr>
            <p:ph type="title"/>
          </p:nvPr>
        </p:nvSpPr>
        <p:spPr>
          <a:xfrm>
            <a:off x="308058" y="1269381"/>
            <a:ext cx="8457968" cy="369204"/>
          </a:xfrm>
        </p:spPr>
        <p:txBody>
          <a:bodyPr/>
          <a:lstStyle/>
          <a:p>
            <a:r>
              <a:rPr lang="en-US" sz="2399" dirty="0">
                <a:latin typeface="Arial" panose="020B0604020202020204" pitchFamily="34" charset="0"/>
                <a:cs typeface="Arial" panose="020B0604020202020204" pitchFamily="34" charset="0"/>
              </a:rPr>
              <a:t>Jane’s Global </a:t>
            </a:r>
            <a:r>
              <a:rPr lang="en-US" sz="2399" dirty="0" err="1">
                <a:latin typeface="Arial" panose="020B0604020202020204" pitchFamily="34" charset="0"/>
                <a:cs typeface="Arial" panose="020B0604020202020204" pitchFamily="34" charset="0"/>
              </a:rPr>
              <a:t>Defence</a:t>
            </a:r>
            <a:r>
              <a:rPr lang="en-US" sz="2399" dirty="0">
                <a:latin typeface="Arial" panose="020B0604020202020204" pitchFamily="34" charset="0"/>
                <a:cs typeface="Arial" panose="020B0604020202020204" pitchFamily="34" charset="0"/>
              </a:rPr>
              <a:t> Expertise</a:t>
            </a:r>
            <a:endParaRPr lang="en-GB" dirty="0"/>
          </a:p>
        </p:txBody>
      </p:sp>
      <p:sp>
        <p:nvSpPr>
          <p:cNvPr id="4" name="Slide Number Placeholder 3">
            <a:extLst>
              <a:ext uri="{FF2B5EF4-FFF2-40B4-BE49-F238E27FC236}">
                <a16:creationId xmlns:a16="http://schemas.microsoft.com/office/drawing/2014/main" id="{6511B05A-3F0A-42F4-96F2-D4DC432BD839}"/>
              </a:ext>
            </a:extLst>
          </p:cNvPr>
          <p:cNvSpPr>
            <a:spLocks noGrp="1"/>
          </p:cNvSpPr>
          <p:nvPr>
            <p:ph type="sldNum" sz="quarter" idx="12"/>
          </p:nvPr>
        </p:nvSpPr>
        <p:spPr/>
        <p:txBody>
          <a:bodyPr/>
          <a:lstStyle/>
          <a:p>
            <a:fld id="{4704619B-9823-F845-874B-2390AC991BC7}" type="slidenum">
              <a:rPr lang="en-US" smtClean="0"/>
              <a:t>6</a:t>
            </a:fld>
            <a:endParaRPr lang="en-US"/>
          </a:p>
        </p:txBody>
      </p:sp>
      <p:grpSp>
        <p:nvGrpSpPr>
          <p:cNvPr id="9" name="Group 8">
            <a:extLst>
              <a:ext uri="{FF2B5EF4-FFF2-40B4-BE49-F238E27FC236}">
                <a16:creationId xmlns:a16="http://schemas.microsoft.com/office/drawing/2014/main" id="{9FE6E88E-5C6F-4198-95C9-1911A4E3F313}"/>
              </a:ext>
            </a:extLst>
          </p:cNvPr>
          <p:cNvGrpSpPr/>
          <p:nvPr/>
        </p:nvGrpSpPr>
        <p:grpSpPr>
          <a:xfrm>
            <a:off x="1120904" y="2836646"/>
            <a:ext cx="6771316" cy="3834415"/>
            <a:chOff x="471925" y="1668951"/>
            <a:chExt cx="5314562" cy="4104696"/>
          </a:xfrm>
        </p:grpSpPr>
        <p:grpSp>
          <p:nvGrpSpPr>
            <p:cNvPr id="8" name="Group 7">
              <a:extLst>
                <a:ext uri="{FF2B5EF4-FFF2-40B4-BE49-F238E27FC236}">
                  <a16:creationId xmlns:a16="http://schemas.microsoft.com/office/drawing/2014/main" id="{ABFA2047-016B-439B-A367-7350EFC04CFC}"/>
                </a:ext>
              </a:extLst>
            </p:cNvPr>
            <p:cNvGrpSpPr/>
            <p:nvPr/>
          </p:nvGrpSpPr>
          <p:grpSpPr>
            <a:xfrm>
              <a:off x="471925" y="1668951"/>
              <a:ext cx="5314562" cy="3520098"/>
              <a:chOff x="1283008" y="1746383"/>
              <a:chExt cx="9189362" cy="4738264"/>
            </a:xfrm>
          </p:grpSpPr>
          <p:pic>
            <p:nvPicPr>
              <p:cNvPr id="6" name="Picture 5">
                <a:extLst>
                  <a:ext uri="{FF2B5EF4-FFF2-40B4-BE49-F238E27FC236}">
                    <a16:creationId xmlns:a16="http://schemas.microsoft.com/office/drawing/2014/main" id="{0145AC38-DBD6-4813-A0AE-917CBD32104D}"/>
                  </a:ext>
                </a:extLst>
              </p:cNvPr>
              <p:cNvPicPr>
                <a:picLocks noChangeAspect="1"/>
              </p:cNvPicPr>
              <p:nvPr/>
            </p:nvPicPr>
            <p:blipFill>
              <a:blip r:embed="rId3"/>
              <a:stretch>
                <a:fillRect/>
              </a:stretch>
            </p:blipFill>
            <p:spPr>
              <a:xfrm>
                <a:off x="1283008" y="1746383"/>
                <a:ext cx="9189362" cy="4738264"/>
              </a:xfrm>
              <a:prstGeom prst="rect">
                <a:avLst/>
              </a:prstGeom>
            </p:spPr>
          </p:pic>
          <p:pic>
            <p:nvPicPr>
              <p:cNvPr id="16" name="Picture 15">
                <a:extLst>
                  <a:ext uri="{FF2B5EF4-FFF2-40B4-BE49-F238E27FC236}">
                    <a16:creationId xmlns:a16="http://schemas.microsoft.com/office/drawing/2014/main" id="{F4B932D3-DE32-4E5A-8A9A-C7EA74015033}"/>
                  </a:ext>
                </a:extLst>
              </p:cNvPr>
              <p:cNvPicPr>
                <a:picLocks noChangeAspect="1"/>
              </p:cNvPicPr>
              <p:nvPr/>
            </p:nvPicPr>
            <p:blipFill>
              <a:blip r:embed="rId4"/>
              <a:stretch>
                <a:fillRect/>
              </a:stretch>
            </p:blipFill>
            <p:spPr>
              <a:xfrm>
                <a:off x="2798841" y="2731731"/>
                <a:ext cx="498049" cy="697269"/>
              </a:xfrm>
              <a:prstGeom prst="rect">
                <a:avLst/>
              </a:prstGeom>
            </p:spPr>
          </p:pic>
          <p:pic>
            <p:nvPicPr>
              <p:cNvPr id="18" name="Picture 17">
                <a:extLst>
                  <a:ext uri="{FF2B5EF4-FFF2-40B4-BE49-F238E27FC236}">
                    <a16:creationId xmlns:a16="http://schemas.microsoft.com/office/drawing/2014/main" id="{6AC104BF-ECE4-4EBF-8D3F-9624DB13EB83}"/>
                  </a:ext>
                </a:extLst>
              </p:cNvPr>
              <p:cNvPicPr>
                <a:picLocks noChangeAspect="1"/>
              </p:cNvPicPr>
              <p:nvPr/>
            </p:nvPicPr>
            <p:blipFill>
              <a:blip r:embed="rId4"/>
              <a:stretch>
                <a:fillRect/>
              </a:stretch>
            </p:blipFill>
            <p:spPr>
              <a:xfrm flipH="1">
                <a:off x="5154960" y="2120874"/>
                <a:ext cx="498048" cy="697268"/>
              </a:xfrm>
              <a:prstGeom prst="rect">
                <a:avLst/>
              </a:prstGeom>
            </p:spPr>
          </p:pic>
          <p:pic>
            <p:nvPicPr>
              <p:cNvPr id="19" name="Picture 18">
                <a:extLst>
                  <a:ext uri="{FF2B5EF4-FFF2-40B4-BE49-F238E27FC236}">
                    <a16:creationId xmlns:a16="http://schemas.microsoft.com/office/drawing/2014/main" id="{2CF5E477-4868-4745-9E96-7B17DFC3C3EE}"/>
                  </a:ext>
                </a:extLst>
              </p:cNvPr>
              <p:cNvPicPr>
                <a:picLocks noChangeAspect="1"/>
              </p:cNvPicPr>
              <p:nvPr/>
            </p:nvPicPr>
            <p:blipFill>
              <a:blip r:embed="rId4"/>
              <a:stretch>
                <a:fillRect/>
              </a:stretch>
            </p:blipFill>
            <p:spPr>
              <a:xfrm>
                <a:off x="5584271" y="2278746"/>
                <a:ext cx="498049" cy="697269"/>
              </a:xfrm>
              <a:prstGeom prst="rect">
                <a:avLst/>
              </a:prstGeom>
            </p:spPr>
          </p:pic>
          <p:pic>
            <p:nvPicPr>
              <p:cNvPr id="20" name="Picture 19">
                <a:extLst>
                  <a:ext uri="{FF2B5EF4-FFF2-40B4-BE49-F238E27FC236}">
                    <a16:creationId xmlns:a16="http://schemas.microsoft.com/office/drawing/2014/main" id="{DA3FDA3E-15DE-4EA1-A1BD-A6CB61F5E075}"/>
                  </a:ext>
                </a:extLst>
              </p:cNvPr>
              <p:cNvPicPr>
                <a:picLocks noChangeAspect="1"/>
              </p:cNvPicPr>
              <p:nvPr/>
            </p:nvPicPr>
            <p:blipFill>
              <a:blip r:embed="rId4"/>
              <a:stretch>
                <a:fillRect/>
              </a:stretch>
            </p:blipFill>
            <p:spPr>
              <a:xfrm>
                <a:off x="7377983" y="3334059"/>
                <a:ext cx="498049" cy="697269"/>
              </a:xfrm>
              <a:prstGeom prst="rect">
                <a:avLst/>
              </a:prstGeom>
            </p:spPr>
          </p:pic>
          <p:pic>
            <p:nvPicPr>
              <p:cNvPr id="21" name="Picture 20">
                <a:extLst>
                  <a:ext uri="{FF2B5EF4-FFF2-40B4-BE49-F238E27FC236}">
                    <a16:creationId xmlns:a16="http://schemas.microsoft.com/office/drawing/2014/main" id="{60E3CA8C-E41E-49BD-801B-3921416E7954}"/>
                  </a:ext>
                </a:extLst>
              </p:cNvPr>
              <p:cNvPicPr>
                <a:picLocks noChangeAspect="1"/>
              </p:cNvPicPr>
              <p:nvPr/>
            </p:nvPicPr>
            <p:blipFill>
              <a:blip r:embed="rId4"/>
              <a:stretch>
                <a:fillRect/>
              </a:stretch>
            </p:blipFill>
            <p:spPr>
              <a:xfrm>
                <a:off x="8274685" y="4031328"/>
                <a:ext cx="498049" cy="697269"/>
              </a:xfrm>
              <a:prstGeom prst="rect">
                <a:avLst/>
              </a:prstGeom>
            </p:spPr>
          </p:pic>
          <p:pic>
            <p:nvPicPr>
              <p:cNvPr id="22" name="Picture 21">
                <a:extLst>
                  <a:ext uri="{FF2B5EF4-FFF2-40B4-BE49-F238E27FC236}">
                    <a16:creationId xmlns:a16="http://schemas.microsoft.com/office/drawing/2014/main" id="{5C166D2F-D350-44DA-A430-B2D216A2D018}"/>
                  </a:ext>
                </a:extLst>
              </p:cNvPr>
              <p:cNvPicPr>
                <a:picLocks noChangeAspect="1"/>
              </p:cNvPicPr>
              <p:nvPr/>
            </p:nvPicPr>
            <p:blipFill>
              <a:blip r:embed="rId4"/>
              <a:stretch>
                <a:fillRect/>
              </a:stretch>
            </p:blipFill>
            <p:spPr>
              <a:xfrm>
                <a:off x="2660649" y="2937924"/>
                <a:ext cx="498049" cy="697269"/>
              </a:xfrm>
              <a:prstGeom prst="rect">
                <a:avLst/>
              </a:prstGeom>
            </p:spPr>
          </p:pic>
          <p:pic>
            <p:nvPicPr>
              <p:cNvPr id="23" name="Picture 22">
                <a:extLst>
                  <a:ext uri="{FF2B5EF4-FFF2-40B4-BE49-F238E27FC236}">
                    <a16:creationId xmlns:a16="http://schemas.microsoft.com/office/drawing/2014/main" id="{4E4D2774-D402-43EC-8418-F7C08659DABD}"/>
                  </a:ext>
                </a:extLst>
              </p:cNvPr>
              <p:cNvPicPr>
                <a:picLocks noChangeAspect="1"/>
              </p:cNvPicPr>
              <p:nvPr/>
            </p:nvPicPr>
            <p:blipFill>
              <a:blip r:embed="rId4"/>
              <a:stretch>
                <a:fillRect/>
              </a:stretch>
            </p:blipFill>
            <p:spPr>
              <a:xfrm>
                <a:off x="1722805" y="2818142"/>
                <a:ext cx="498049" cy="697269"/>
              </a:xfrm>
              <a:prstGeom prst="rect">
                <a:avLst/>
              </a:prstGeom>
            </p:spPr>
          </p:pic>
          <p:pic>
            <p:nvPicPr>
              <p:cNvPr id="24" name="Picture 23">
                <a:extLst>
                  <a:ext uri="{FF2B5EF4-FFF2-40B4-BE49-F238E27FC236}">
                    <a16:creationId xmlns:a16="http://schemas.microsoft.com/office/drawing/2014/main" id="{B9322640-83C4-44F3-BA1B-93D5143F49B3}"/>
                  </a:ext>
                </a:extLst>
              </p:cNvPr>
              <p:cNvPicPr>
                <a:picLocks noChangeAspect="1"/>
              </p:cNvPicPr>
              <p:nvPr/>
            </p:nvPicPr>
            <p:blipFill>
              <a:blip r:embed="rId4"/>
              <a:stretch>
                <a:fillRect/>
              </a:stretch>
            </p:blipFill>
            <p:spPr>
              <a:xfrm>
                <a:off x="2273432" y="2904139"/>
                <a:ext cx="498049" cy="697269"/>
              </a:xfrm>
              <a:prstGeom prst="rect">
                <a:avLst/>
              </a:prstGeom>
            </p:spPr>
          </p:pic>
          <p:pic>
            <p:nvPicPr>
              <p:cNvPr id="25" name="Picture 24">
                <a:extLst>
                  <a:ext uri="{FF2B5EF4-FFF2-40B4-BE49-F238E27FC236}">
                    <a16:creationId xmlns:a16="http://schemas.microsoft.com/office/drawing/2014/main" id="{03D93854-08D5-480A-9546-AFB09904323D}"/>
                  </a:ext>
                </a:extLst>
              </p:cNvPr>
              <p:cNvPicPr>
                <a:picLocks noChangeAspect="1"/>
              </p:cNvPicPr>
              <p:nvPr/>
            </p:nvPicPr>
            <p:blipFill>
              <a:blip r:embed="rId4"/>
              <a:stretch>
                <a:fillRect/>
              </a:stretch>
            </p:blipFill>
            <p:spPr>
              <a:xfrm>
                <a:off x="2002443" y="2660268"/>
                <a:ext cx="498049" cy="697269"/>
              </a:xfrm>
              <a:prstGeom prst="rect">
                <a:avLst/>
              </a:prstGeom>
            </p:spPr>
          </p:pic>
          <p:pic>
            <p:nvPicPr>
              <p:cNvPr id="17" name="Picture 16">
                <a:extLst>
                  <a:ext uri="{FF2B5EF4-FFF2-40B4-BE49-F238E27FC236}">
                    <a16:creationId xmlns:a16="http://schemas.microsoft.com/office/drawing/2014/main" id="{D11F0771-7C22-4340-B0EF-8B6EAE914277}"/>
                  </a:ext>
                </a:extLst>
              </p:cNvPr>
              <p:cNvPicPr>
                <a:picLocks noChangeAspect="1"/>
              </p:cNvPicPr>
              <p:nvPr/>
            </p:nvPicPr>
            <p:blipFill>
              <a:blip r:embed="rId4"/>
              <a:stretch>
                <a:fillRect/>
              </a:stretch>
            </p:blipFill>
            <p:spPr>
              <a:xfrm>
                <a:off x="9186040" y="4520667"/>
                <a:ext cx="498049" cy="697269"/>
              </a:xfrm>
              <a:prstGeom prst="rect">
                <a:avLst/>
              </a:prstGeom>
            </p:spPr>
          </p:pic>
          <p:pic>
            <p:nvPicPr>
              <p:cNvPr id="26" name="Picture 25">
                <a:extLst>
                  <a:ext uri="{FF2B5EF4-FFF2-40B4-BE49-F238E27FC236}">
                    <a16:creationId xmlns:a16="http://schemas.microsoft.com/office/drawing/2014/main" id="{8E739E5B-2267-4B0A-BB4C-A3FC10B15F75}"/>
                  </a:ext>
                </a:extLst>
              </p:cNvPr>
              <p:cNvPicPr>
                <a:picLocks noChangeAspect="1"/>
              </p:cNvPicPr>
              <p:nvPr/>
            </p:nvPicPr>
            <p:blipFill>
              <a:blip r:embed="rId4"/>
              <a:stretch>
                <a:fillRect/>
              </a:stretch>
            </p:blipFill>
            <p:spPr>
              <a:xfrm>
                <a:off x="6680453" y="3252774"/>
                <a:ext cx="498049" cy="697269"/>
              </a:xfrm>
              <a:prstGeom prst="rect">
                <a:avLst/>
              </a:prstGeom>
            </p:spPr>
          </p:pic>
          <p:pic>
            <p:nvPicPr>
              <p:cNvPr id="27" name="Picture 26">
                <a:extLst>
                  <a:ext uri="{FF2B5EF4-FFF2-40B4-BE49-F238E27FC236}">
                    <a16:creationId xmlns:a16="http://schemas.microsoft.com/office/drawing/2014/main" id="{AA21D726-3DE4-450B-A8B1-F4E6BCD3E091}"/>
                  </a:ext>
                </a:extLst>
              </p:cNvPr>
              <p:cNvPicPr>
                <a:picLocks noChangeAspect="1"/>
              </p:cNvPicPr>
              <p:nvPr/>
            </p:nvPicPr>
            <p:blipFill>
              <a:blip r:embed="rId4"/>
              <a:stretch>
                <a:fillRect/>
              </a:stretch>
            </p:blipFill>
            <p:spPr>
              <a:xfrm>
                <a:off x="3009415" y="2555504"/>
                <a:ext cx="498049" cy="697269"/>
              </a:xfrm>
              <a:prstGeom prst="rect">
                <a:avLst/>
              </a:prstGeom>
            </p:spPr>
          </p:pic>
          <p:pic>
            <p:nvPicPr>
              <p:cNvPr id="28" name="Picture 27">
                <a:extLst>
                  <a:ext uri="{FF2B5EF4-FFF2-40B4-BE49-F238E27FC236}">
                    <a16:creationId xmlns:a16="http://schemas.microsoft.com/office/drawing/2014/main" id="{56A5EE70-C67E-42AE-AB15-896BF91B4F57}"/>
                  </a:ext>
                </a:extLst>
              </p:cNvPr>
              <p:cNvPicPr>
                <a:picLocks noChangeAspect="1"/>
              </p:cNvPicPr>
              <p:nvPr/>
            </p:nvPicPr>
            <p:blipFill>
              <a:blip r:embed="rId4"/>
              <a:stretch>
                <a:fillRect/>
              </a:stretch>
            </p:blipFill>
            <p:spPr>
              <a:xfrm>
                <a:off x="9097384" y="2801768"/>
                <a:ext cx="498049" cy="697269"/>
              </a:xfrm>
              <a:prstGeom prst="rect">
                <a:avLst/>
              </a:prstGeom>
            </p:spPr>
          </p:pic>
          <p:pic>
            <p:nvPicPr>
              <p:cNvPr id="29" name="Picture 28">
                <a:extLst>
                  <a:ext uri="{FF2B5EF4-FFF2-40B4-BE49-F238E27FC236}">
                    <a16:creationId xmlns:a16="http://schemas.microsoft.com/office/drawing/2014/main" id="{28B8023B-A80E-416E-9BE2-8E69414B4339}"/>
                  </a:ext>
                </a:extLst>
              </p:cNvPr>
              <p:cNvPicPr>
                <a:picLocks noChangeAspect="1"/>
              </p:cNvPicPr>
              <p:nvPr/>
            </p:nvPicPr>
            <p:blipFill>
              <a:blip r:embed="rId4"/>
              <a:stretch>
                <a:fillRect/>
              </a:stretch>
            </p:blipFill>
            <p:spPr>
              <a:xfrm>
                <a:off x="8549308" y="3079734"/>
                <a:ext cx="498049" cy="697269"/>
              </a:xfrm>
              <a:prstGeom prst="rect">
                <a:avLst/>
              </a:prstGeom>
            </p:spPr>
          </p:pic>
          <p:pic>
            <p:nvPicPr>
              <p:cNvPr id="30" name="Picture 29">
                <a:extLst>
                  <a:ext uri="{FF2B5EF4-FFF2-40B4-BE49-F238E27FC236}">
                    <a16:creationId xmlns:a16="http://schemas.microsoft.com/office/drawing/2014/main" id="{3D41BC36-8AC5-4395-9C94-B78CAA9B8959}"/>
                  </a:ext>
                </a:extLst>
              </p:cNvPr>
              <p:cNvPicPr>
                <a:picLocks noChangeAspect="1"/>
              </p:cNvPicPr>
              <p:nvPr/>
            </p:nvPicPr>
            <p:blipFill>
              <a:blip r:embed="rId4"/>
              <a:stretch>
                <a:fillRect/>
              </a:stretch>
            </p:blipFill>
            <p:spPr>
              <a:xfrm>
                <a:off x="8580936" y="4172032"/>
                <a:ext cx="498049" cy="697269"/>
              </a:xfrm>
              <a:prstGeom prst="rect">
                <a:avLst/>
              </a:prstGeom>
            </p:spPr>
          </p:pic>
          <p:pic>
            <p:nvPicPr>
              <p:cNvPr id="31" name="Picture 30">
                <a:extLst>
                  <a:ext uri="{FF2B5EF4-FFF2-40B4-BE49-F238E27FC236}">
                    <a16:creationId xmlns:a16="http://schemas.microsoft.com/office/drawing/2014/main" id="{93F8B160-B80F-494D-9FE5-FE88E5718005}"/>
                  </a:ext>
                </a:extLst>
              </p:cNvPr>
              <p:cNvPicPr>
                <a:picLocks noChangeAspect="1"/>
              </p:cNvPicPr>
              <p:nvPr/>
            </p:nvPicPr>
            <p:blipFill>
              <a:blip r:embed="rId4"/>
              <a:stretch>
                <a:fillRect/>
              </a:stretch>
            </p:blipFill>
            <p:spPr>
              <a:xfrm>
                <a:off x="5126261" y="3245847"/>
                <a:ext cx="498049" cy="697269"/>
              </a:xfrm>
              <a:prstGeom prst="rect">
                <a:avLst/>
              </a:prstGeom>
            </p:spPr>
          </p:pic>
          <p:pic>
            <p:nvPicPr>
              <p:cNvPr id="32" name="Picture 31">
                <a:extLst>
                  <a:ext uri="{FF2B5EF4-FFF2-40B4-BE49-F238E27FC236}">
                    <a16:creationId xmlns:a16="http://schemas.microsoft.com/office/drawing/2014/main" id="{00137F36-2718-4900-91B0-C94B4F7AFC58}"/>
                  </a:ext>
                </a:extLst>
              </p:cNvPr>
              <p:cNvPicPr>
                <a:picLocks noChangeAspect="1"/>
              </p:cNvPicPr>
              <p:nvPr/>
            </p:nvPicPr>
            <p:blipFill>
              <a:blip r:embed="rId4"/>
              <a:stretch>
                <a:fillRect/>
              </a:stretch>
            </p:blipFill>
            <p:spPr>
              <a:xfrm>
                <a:off x="8848359" y="2714284"/>
                <a:ext cx="498049" cy="697269"/>
              </a:xfrm>
              <a:prstGeom prst="rect">
                <a:avLst/>
              </a:prstGeom>
            </p:spPr>
          </p:pic>
          <p:pic>
            <p:nvPicPr>
              <p:cNvPr id="33" name="Picture 32">
                <a:extLst>
                  <a:ext uri="{FF2B5EF4-FFF2-40B4-BE49-F238E27FC236}">
                    <a16:creationId xmlns:a16="http://schemas.microsoft.com/office/drawing/2014/main" id="{47CEC861-D6D2-4CB1-9A3C-D2474C4D182D}"/>
                  </a:ext>
                </a:extLst>
              </p:cNvPr>
              <p:cNvPicPr>
                <a:picLocks noChangeAspect="1"/>
              </p:cNvPicPr>
              <p:nvPr/>
            </p:nvPicPr>
            <p:blipFill>
              <a:blip r:embed="rId4"/>
              <a:stretch>
                <a:fillRect/>
              </a:stretch>
            </p:blipFill>
            <p:spPr>
              <a:xfrm>
                <a:off x="7565095" y="3380200"/>
                <a:ext cx="498049" cy="697269"/>
              </a:xfrm>
              <a:prstGeom prst="rect">
                <a:avLst/>
              </a:prstGeom>
            </p:spPr>
          </p:pic>
          <p:pic>
            <p:nvPicPr>
              <p:cNvPr id="34" name="Picture 33">
                <a:extLst>
                  <a:ext uri="{FF2B5EF4-FFF2-40B4-BE49-F238E27FC236}">
                    <a16:creationId xmlns:a16="http://schemas.microsoft.com/office/drawing/2014/main" id="{B83807C7-0B80-4B5B-85D3-FEFCEC6C967A}"/>
                  </a:ext>
                </a:extLst>
              </p:cNvPr>
              <p:cNvPicPr>
                <a:picLocks noChangeAspect="1"/>
              </p:cNvPicPr>
              <p:nvPr/>
            </p:nvPicPr>
            <p:blipFill>
              <a:blip r:embed="rId4"/>
              <a:stretch>
                <a:fillRect/>
              </a:stretch>
            </p:blipFill>
            <p:spPr>
              <a:xfrm>
                <a:off x="8125057" y="2899455"/>
                <a:ext cx="498049" cy="697269"/>
              </a:xfrm>
              <a:prstGeom prst="rect">
                <a:avLst/>
              </a:prstGeom>
            </p:spPr>
          </p:pic>
        </p:grpSp>
        <p:sp>
          <p:nvSpPr>
            <p:cNvPr id="7" name="TextBox 6">
              <a:extLst>
                <a:ext uri="{FF2B5EF4-FFF2-40B4-BE49-F238E27FC236}">
                  <a16:creationId xmlns:a16="http://schemas.microsoft.com/office/drawing/2014/main" id="{6D8283E9-5533-4817-A6C8-ED2810BA1751}"/>
                </a:ext>
              </a:extLst>
            </p:cNvPr>
            <p:cNvSpPr txBox="1"/>
            <p:nvPr/>
          </p:nvSpPr>
          <p:spPr>
            <a:xfrm>
              <a:off x="471925" y="4774876"/>
              <a:ext cx="3704279" cy="998771"/>
            </a:xfrm>
            <a:prstGeom prst="rect">
              <a:avLst/>
            </a:prstGeom>
            <a:noFill/>
          </p:spPr>
          <p:txBody>
            <a:bodyPr wrap="none" rtlCol="0" anchor="t">
              <a:spAutoFit/>
            </a:bodyPr>
            <a:lstStyle/>
            <a:p>
              <a:r>
                <a:rPr lang="en-GB" sz="1200" b="1" dirty="0">
                  <a:solidFill>
                    <a:schemeClr val="bg1">
                      <a:lumMod val="50000"/>
                    </a:schemeClr>
                  </a:solidFill>
                </a:rPr>
                <a:t>In-house defence analysts:</a:t>
              </a:r>
              <a:r>
                <a:rPr lang="en-GB" sz="2000" b="1" dirty="0">
                  <a:solidFill>
                    <a:schemeClr val="bg1">
                      <a:lumMod val="50000"/>
                    </a:schemeClr>
                  </a:solidFill>
                </a:rPr>
                <a:t> </a:t>
              </a:r>
              <a:r>
                <a:rPr lang="en-GB" sz="3599" b="1" dirty="0">
                  <a:solidFill>
                    <a:schemeClr val="bg1">
                      <a:lumMod val="50000"/>
                    </a:schemeClr>
                  </a:solidFill>
                </a:rPr>
                <a:t>200+</a:t>
              </a:r>
              <a:endParaRPr lang="en-GB" sz="2000" b="1" dirty="0">
                <a:solidFill>
                  <a:schemeClr val="bg1">
                    <a:lumMod val="50000"/>
                  </a:schemeClr>
                </a:solidFill>
                <a:ea typeface="Verdana"/>
              </a:endParaRPr>
            </a:p>
          </p:txBody>
        </p:sp>
      </p:grpSp>
      <p:sp>
        <p:nvSpPr>
          <p:cNvPr id="37" name="Content Placeholder 8">
            <a:extLst>
              <a:ext uri="{FF2B5EF4-FFF2-40B4-BE49-F238E27FC236}">
                <a16:creationId xmlns:a16="http://schemas.microsoft.com/office/drawing/2014/main" id="{484DC7C9-5E5C-45DA-AD4A-BA271AB4CB8C}"/>
              </a:ext>
            </a:extLst>
          </p:cNvPr>
          <p:cNvSpPr txBox="1">
            <a:spLocks/>
          </p:cNvSpPr>
          <p:nvPr/>
        </p:nvSpPr>
        <p:spPr>
          <a:xfrm>
            <a:off x="308058" y="1727647"/>
            <a:ext cx="8759741" cy="4215953"/>
          </a:xfrm>
          <a:prstGeom prst="rect">
            <a:avLst/>
          </a:prstGeom>
        </p:spPr>
        <p:txBody>
          <a:bodyPr vert="horz" lIns="68562" tIns="34281" rIns="68562" bIns="34281" rtlCol="0">
            <a:noAutofit/>
          </a:bodyPr>
          <a:lstStyle/>
          <a:p>
            <a:pPr>
              <a:spcBef>
                <a:spcPts val="900"/>
              </a:spcBef>
              <a:buClr>
                <a:srgbClr val="4F81BD"/>
              </a:buClr>
            </a:pPr>
            <a:r>
              <a:rPr lang="en-US" sz="1200" dirty="0">
                <a:solidFill>
                  <a:srgbClr val="00B140"/>
                </a:solidFill>
                <a:latin typeface="Arial" panose="020B0604020202020204" pitchFamily="34" charset="0"/>
                <a:cs typeface="Arial" panose="020B0604020202020204" pitchFamily="34" charset="0"/>
              </a:rPr>
              <a:t>With more than 100 years of experience, Jane’s delivers unparalleled aerospace, defense and security insights. </a:t>
            </a:r>
          </a:p>
          <a:p>
            <a:pPr>
              <a:spcBef>
                <a:spcPts val="900"/>
              </a:spcBef>
              <a:buClr>
                <a:srgbClr val="4F81BD"/>
              </a:buClr>
            </a:pPr>
            <a:r>
              <a:rPr lang="en-US" sz="1200" dirty="0">
                <a:solidFill>
                  <a:srgbClr val="000000"/>
                </a:solidFill>
                <a:latin typeface="Arial" panose="020B0604020202020204" pitchFamily="34" charset="0"/>
                <a:cs typeface="Arial" panose="020B0604020202020204" pitchFamily="34" charset="0"/>
              </a:rPr>
              <a:t>Our renowned </a:t>
            </a:r>
            <a:r>
              <a:rPr lang="en-US" sz="1200" dirty="0" err="1">
                <a:solidFill>
                  <a:srgbClr val="000000"/>
                </a:solidFill>
                <a:latin typeface="Arial" panose="020B0604020202020204" pitchFamily="34" charset="0"/>
                <a:cs typeface="Arial" panose="020B0604020202020204" pitchFamily="34" charset="0"/>
              </a:rPr>
              <a:t>defence</a:t>
            </a:r>
            <a:r>
              <a:rPr lang="en-US" sz="1200" dirty="0">
                <a:solidFill>
                  <a:srgbClr val="000000"/>
                </a:solidFill>
                <a:latin typeface="Arial" panose="020B0604020202020204" pitchFamily="34" charset="0"/>
                <a:cs typeface="Arial" panose="020B0604020202020204" pitchFamily="34" charset="0"/>
              </a:rPr>
              <a:t> expertise, help you optimize operations and mitigate commercial risk to make more impactful decisions.</a:t>
            </a:r>
          </a:p>
          <a:p>
            <a:pPr>
              <a:spcBef>
                <a:spcPts val="900"/>
              </a:spcBef>
              <a:buClr>
                <a:srgbClr val="4F81BD"/>
              </a:buClr>
            </a:pPr>
            <a:r>
              <a:rPr lang="en-US" sz="1200" dirty="0">
                <a:solidFill>
                  <a:srgbClr val="000000"/>
                </a:solidFill>
                <a:latin typeface="Arial" panose="020B0604020202020204" pitchFamily="34" charset="0"/>
                <a:cs typeface="Arial" panose="020B0604020202020204" pitchFamily="34" charset="0"/>
              </a:rPr>
              <a:t>Jane’s insights are created by 200+ analysts based around the world and a further 2,000+ subject-matter experts in our network. </a:t>
            </a:r>
          </a:p>
        </p:txBody>
      </p:sp>
    </p:spTree>
    <p:custDataLst>
      <p:tags r:id="rId1"/>
    </p:custDataLst>
    <p:extLst>
      <p:ext uri="{BB962C8B-B14F-4D97-AF65-F5344CB8AC3E}">
        <p14:creationId xmlns:p14="http://schemas.microsoft.com/office/powerpoint/2010/main" val="119314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2C077E-65DA-4904-BDE4-8CF3388DC69F}"/>
              </a:ext>
            </a:extLst>
          </p:cNvPr>
          <p:cNvPicPr>
            <a:picLocks noChangeAspect="1"/>
          </p:cNvPicPr>
          <p:nvPr/>
        </p:nvPicPr>
        <p:blipFill>
          <a:blip r:embed="rId3"/>
          <a:stretch>
            <a:fillRect/>
          </a:stretch>
        </p:blipFill>
        <p:spPr>
          <a:xfrm>
            <a:off x="5837384" y="2774904"/>
            <a:ext cx="2892320" cy="2171914"/>
          </a:xfrm>
          <a:prstGeom prst="rect">
            <a:avLst/>
          </a:prstGeom>
        </p:spPr>
      </p:pic>
      <p:sp>
        <p:nvSpPr>
          <p:cNvPr id="2" name="Title 1">
            <a:extLst>
              <a:ext uri="{FF2B5EF4-FFF2-40B4-BE49-F238E27FC236}">
                <a16:creationId xmlns:a16="http://schemas.microsoft.com/office/drawing/2014/main" id="{95F3BEA4-9AA7-4E8A-9C88-4E357B950E98}"/>
              </a:ext>
            </a:extLst>
          </p:cNvPr>
          <p:cNvSpPr>
            <a:spLocks noGrp="1"/>
          </p:cNvSpPr>
          <p:nvPr>
            <p:ph type="title"/>
          </p:nvPr>
        </p:nvSpPr>
        <p:spPr>
          <a:xfrm>
            <a:off x="353852" y="1008716"/>
            <a:ext cx="8457968" cy="369332"/>
          </a:xfrm>
        </p:spPr>
        <p:txBody>
          <a:bodyPr/>
          <a:lstStyle/>
          <a:p>
            <a:r>
              <a:rPr lang="en-US" dirty="0">
                <a:latin typeface="Arial" panose="020B0604020202020204" pitchFamily="34" charset="0"/>
                <a:cs typeface="Arial" panose="020B0604020202020204" pitchFamily="34" charset="0"/>
              </a:rPr>
              <a:t>Jane’s global </a:t>
            </a:r>
            <a:r>
              <a:rPr lang="en-US" dirty="0" err="1">
                <a:latin typeface="Arial" panose="020B0604020202020204" pitchFamily="34" charset="0"/>
                <a:cs typeface="Arial" panose="020B0604020202020204" pitchFamily="34" charset="0"/>
              </a:rPr>
              <a:t>defence</a:t>
            </a:r>
            <a:r>
              <a:rPr lang="en-US" dirty="0">
                <a:latin typeface="Arial" panose="020B0604020202020204" pitchFamily="34" charset="0"/>
                <a:cs typeface="Arial" panose="020B0604020202020204" pitchFamily="34" charset="0"/>
              </a:rPr>
              <a:t> expertise</a:t>
            </a:r>
            <a:endParaRPr lang="en-GB" sz="1350" dirty="0"/>
          </a:p>
        </p:txBody>
      </p:sp>
      <p:sp>
        <p:nvSpPr>
          <p:cNvPr id="4" name="Slide Number Placeholder 3">
            <a:extLst>
              <a:ext uri="{FF2B5EF4-FFF2-40B4-BE49-F238E27FC236}">
                <a16:creationId xmlns:a16="http://schemas.microsoft.com/office/drawing/2014/main" id="{6511B05A-3F0A-42F4-96F2-D4DC432BD839}"/>
              </a:ext>
            </a:extLst>
          </p:cNvPr>
          <p:cNvSpPr>
            <a:spLocks noGrp="1"/>
          </p:cNvSpPr>
          <p:nvPr>
            <p:ph type="sldNum" sz="quarter" idx="12"/>
          </p:nvPr>
        </p:nvSpPr>
        <p:spPr/>
        <p:txBody>
          <a:bodyPr/>
          <a:lstStyle/>
          <a:p>
            <a:fld id="{4704619B-9823-F845-874B-2390AC991BC7}" type="slidenum">
              <a:rPr lang="en-US" smtClean="0"/>
              <a:t>7</a:t>
            </a:fld>
            <a:endParaRPr lang="en-US"/>
          </a:p>
        </p:txBody>
      </p:sp>
      <p:sp>
        <p:nvSpPr>
          <p:cNvPr id="37" name="Content Placeholder 8">
            <a:extLst>
              <a:ext uri="{FF2B5EF4-FFF2-40B4-BE49-F238E27FC236}">
                <a16:creationId xmlns:a16="http://schemas.microsoft.com/office/drawing/2014/main" id="{484DC7C9-5E5C-45DA-AD4A-BA271AB4CB8C}"/>
              </a:ext>
            </a:extLst>
          </p:cNvPr>
          <p:cNvSpPr txBox="1">
            <a:spLocks/>
          </p:cNvSpPr>
          <p:nvPr/>
        </p:nvSpPr>
        <p:spPr>
          <a:xfrm>
            <a:off x="337523" y="1550668"/>
            <a:ext cx="8719692" cy="3518549"/>
          </a:xfrm>
          <a:prstGeom prst="rect">
            <a:avLst/>
          </a:prstGeom>
        </p:spPr>
        <p:txBody>
          <a:bodyPr vert="horz" lIns="68562" tIns="34281" rIns="68562" bIns="34281" rtlCol="0">
            <a:noAutofit/>
          </a:bodyPr>
          <a:lstStyle/>
          <a:p>
            <a:pPr>
              <a:spcBef>
                <a:spcPts val="900"/>
              </a:spcBef>
              <a:buClr>
                <a:srgbClr val="4F81BD"/>
              </a:buClr>
            </a:pPr>
            <a:r>
              <a:rPr lang="en-US" sz="1200" dirty="0">
                <a:solidFill>
                  <a:schemeClr val="tx2"/>
                </a:solidFill>
                <a:latin typeface="Arial" panose="020B0604020202020204" pitchFamily="34" charset="0"/>
                <a:cs typeface="Arial" panose="020B0604020202020204" pitchFamily="34" charset="0"/>
              </a:rPr>
              <a:t>Our renowned </a:t>
            </a:r>
            <a:r>
              <a:rPr lang="en-US" sz="1200" dirty="0" err="1">
                <a:solidFill>
                  <a:schemeClr val="tx2"/>
                </a:solidFill>
                <a:latin typeface="Arial" panose="020B0604020202020204" pitchFamily="34" charset="0"/>
                <a:cs typeface="Arial" panose="020B0604020202020204" pitchFamily="34" charset="0"/>
              </a:rPr>
              <a:t>defence</a:t>
            </a:r>
            <a:r>
              <a:rPr lang="en-US" sz="1200" dirty="0">
                <a:solidFill>
                  <a:schemeClr val="tx2"/>
                </a:solidFill>
                <a:latin typeface="Arial" panose="020B0604020202020204" pitchFamily="34" charset="0"/>
                <a:cs typeface="Arial" panose="020B0604020202020204" pitchFamily="34" charset="0"/>
              </a:rPr>
              <a:t> expertise, helps you </a:t>
            </a:r>
            <a:r>
              <a:rPr lang="en-US" sz="1200" dirty="0" err="1">
                <a:solidFill>
                  <a:schemeClr val="tx2"/>
                </a:solidFill>
                <a:latin typeface="Arial" panose="020B0604020202020204" pitchFamily="34" charset="0"/>
                <a:cs typeface="Arial" panose="020B0604020202020204" pitchFamily="34" charset="0"/>
              </a:rPr>
              <a:t>optimise</a:t>
            </a:r>
            <a:r>
              <a:rPr lang="en-US" sz="1200" dirty="0">
                <a:solidFill>
                  <a:schemeClr val="tx2"/>
                </a:solidFill>
                <a:latin typeface="Arial" panose="020B0604020202020204" pitchFamily="34" charset="0"/>
                <a:cs typeface="Arial" panose="020B0604020202020204" pitchFamily="34" charset="0"/>
              </a:rPr>
              <a:t> operations and mitigate commercial risk to make more impactful decisions.</a:t>
            </a:r>
          </a:p>
          <a:p>
            <a:pPr>
              <a:spcBef>
                <a:spcPts val="900"/>
              </a:spcBef>
              <a:buClr>
                <a:srgbClr val="4F81BD"/>
              </a:buClr>
            </a:pPr>
            <a:r>
              <a:rPr lang="en-US" sz="1200" dirty="0">
                <a:solidFill>
                  <a:schemeClr val="tx2"/>
                </a:solidFill>
                <a:latin typeface="Arial" panose="020B0604020202020204" pitchFamily="34" charset="0"/>
                <a:cs typeface="Arial" panose="020B0604020202020204" pitchFamily="34" charset="0"/>
              </a:rPr>
              <a:t>Jane’s insights are created by 200+ analysts based around the world and a further 650+ subject-matter experts in our network. Experts in their fields, Jane’s analysts apply geopolitical, technological and economic context that provides a holistic picture which includes both impact and what if analysis. They are often called upon by the world’s media to discuss key topics impacting </a:t>
            </a:r>
            <a:r>
              <a:rPr lang="en-US" sz="1200" dirty="0" err="1">
                <a:solidFill>
                  <a:schemeClr val="tx2"/>
                </a:solidFill>
                <a:latin typeface="Arial" panose="020B0604020202020204" pitchFamily="34" charset="0"/>
                <a:cs typeface="Arial" panose="020B0604020202020204" pitchFamily="34" charset="0"/>
              </a:rPr>
              <a:t>defence</a:t>
            </a:r>
            <a:r>
              <a:rPr lang="en-US" sz="1200" dirty="0">
                <a:solidFill>
                  <a:schemeClr val="tx2"/>
                </a:solidFill>
                <a:latin typeface="Arial" panose="020B0604020202020204" pitchFamily="34" charset="0"/>
                <a:cs typeface="Arial" panose="020B0604020202020204" pitchFamily="34" charset="0"/>
              </a:rPr>
              <a:t> and security. </a:t>
            </a:r>
          </a:p>
        </p:txBody>
      </p:sp>
      <p:pic>
        <p:nvPicPr>
          <p:cNvPr id="5" name="Picture 4">
            <a:extLst>
              <a:ext uri="{FF2B5EF4-FFF2-40B4-BE49-F238E27FC236}">
                <a16:creationId xmlns:a16="http://schemas.microsoft.com/office/drawing/2014/main" id="{04D03E2A-6145-492D-B7F0-D397D584A776}"/>
              </a:ext>
            </a:extLst>
          </p:cNvPr>
          <p:cNvPicPr>
            <a:picLocks noChangeAspect="1"/>
          </p:cNvPicPr>
          <p:nvPr/>
        </p:nvPicPr>
        <p:blipFill>
          <a:blip r:embed="rId4"/>
          <a:stretch>
            <a:fillRect/>
          </a:stretch>
        </p:blipFill>
        <p:spPr>
          <a:xfrm>
            <a:off x="2346762" y="4724400"/>
            <a:ext cx="3292231" cy="1828800"/>
          </a:xfrm>
          <a:prstGeom prst="rect">
            <a:avLst/>
          </a:prstGeom>
          <a:effectLst>
            <a:outerShdw blurRad="63500" sx="102000" sy="102000" algn="ctr" rotWithShape="0">
              <a:srgbClr val="000000">
                <a:alpha val="40000"/>
              </a:srgbClr>
            </a:outerShdw>
          </a:effectLst>
        </p:spPr>
      </p:pic>
      <p:pic>
        <p:nvPicPr>
          <p:cNvPr id="1026" name="Picture 17" descr="image001">
            <a:extLst>
              <a:ext uri="{FF2B5EF4-FFF2-40B4-BE49-F238E27FC236}">
                <a16:creationId xmlns:a16="http://schemas.microsoft.com/office/drawing/2014/main" id="{0AF4C954-8E5B-4514-B1AD-878309A4D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32" y="2974178"/>
            <a:ext cx="2804177" cy="1597822"/>
          </a:xfrm>
          <a:prstGeom prst="rect">
            <a:avLst/>
          </a:prstGeom>
          <a:noFill/>
          <a:ln>
            <a:noFill/>
          </a:ln>
          <a:effectLst>
            <a:outerShdw blurRad="63500" sx="102000" sy="102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294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961012"/>
            <a:ext cx="8207375" cy="369332"/>
          </a:xfrm>
        </p:spPr>
        <p:txBody>
          <a:bodyPr/>
          <a:lstStyle/>
          <a:p>
            <a:r>
              <a:rPr lang="en-GB" dirty="0"/>
              <a:t>Supporting your missions and objectives</a:t>
            </a:r>
            <a:endParaRPr lang="en-GB" sz="1400" i="1" dirty="0"/>
          </a:p>
        </p:txBody>
      </p:sp>
      <p:sp>
        <p:nvSpPr>
          <p:cNvPr id="4" name="Slide Number Placeholder 3"/>
          <p:cNvSpPr>
            <a:spLocks noGrp="1"/>
          </p:cNvSpPr>
          <p:nvPr>
            <p:ph type="sldNum" sz="quarter" idx="12"/>
          </p:nvPr>
        </p:nvSpPr>
        <p:spPr/>
        <p:txBody>
          <a:bodyPr/>
          <a:lstStyle/>
          <a:p>
            <a:fld id="{4704619B-9823-F845-874B-2390AC991BC7}" type="slidenum">
              <a:rPr lang="en-US" smtClean="0"/>
              <a:t>8</a:t>
            </a:fld>
            <a:endParaRPr lang="en-US" dirty="0"/>
          </a:p>
        </p:txBody>
      </p:sp>
      <p:sp>
        <p:nvSpPr>
          <p:cNvPr id="13" name="TextBox 12">
            <a:extLst>
              <a:ext uri="{FF2B5EF4-FFF2-40B4-BE49-F238E27FC236}">
                <a16:creationId xmlns:a16="http://schemas.microsoft.com/office/drawing/2014/main" id="{A875BC4F-A18F-4954-AE12-B1433B828585}"/>
              </a:ext>
            </a:extLst>
          </p:cNvPr>
          <p:cNvSpPr txBox="1"/>
          <p:nvPr/>
        </p:nvSpPr>
        <p:spPr>
          <a:xfrm>
            <a:off x="464816" y="1371600"/>
            <a:ext cx="8207375" cy="900246"/>
          </a:xfrm>
          <a:prstGeom prst="rect">
            <a:avLst/>
          </a:prstGeom>
          <a:noFill/>
        </p:spPr>
        <p:txBody>
          <a:bodyPr wrap="square" rtlCol="0">
            <a:spAutoFit/>
          </a:bodyPr>
          <a:lstStyle/>
          <a:p>
            <a:pPr>
              <a:buClr>
                <a:schemeClr val="accent1"/>
              </a:buClr>
            </a:pPr>
            <a:r>
              <a:rPr lang="en-GB" sz="1400" kern="0" dirty="0">
                <a:solidFill>
                  <a:schemeClr val="tx2"/>
                </a:solidFill>
                <a:latin typeface="Arial" pitchFamily="34" charset="0"/>
                <a:cs typeface="Arial" pitchFamily="34" charset="0"/>
              </a:rPr>
              <a:t>Jane’s increases your awareness of the operational environment by providing open source information and intelligence that supports threat and capability assessment, event analysis, change detection and equipment recognition. </a:t>
            </a:r>
            <a:endParaRPr lang="en-GB" sz="1050" kern="0" dirty="0">
              <a:solidFill>
                <a:schemeClr val="tx2"/>
              </a:solidFill>
              <a:latin typeface="Arial" pitchFamily="34" charset="0"/>
              <a:cs typeface="Arial" pitchFamily="34" charset="0"/>
            </a:endParaRPr>
          </a:p>
          <a:p>
            <a:pPr>
              <a:buClr>
                <a:schemeClr val="accent1"/>
              </a:buClr>
            </a:pPr>
            <a:endParaRPr lang="en-GB" sz="1050" kern="0" dirty="0">
              <a:solidFill>
                <a:schemeClr val="tx2"/>
              </a:solidFill>
              <a:latin typeface="Arial" pitchFamily="34" charset="0"/>
              <a:cs typeface="Arial" pitchFamily="34" charset="0"/>
            </a:endParaRPr>
          </a:p>
        </p:txBody>
      </p:sp>
      <p:sp>
        <p:nvSpPr>
          <p:cNvPr id="6" name="Rounded Rectangle 5"/>
          <p:cNvSpPr/>
          <p:nvPr/>
        </p:nvSpPr>
        <p:spPr>
          <a:xfrm>
            <a:off x="5486400" y="1981200"/>
            <a:ext cx="3124200" cy="4419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accent1"/>
              </a:buClr>
              <a:buFont typeface="Arial" panose="020B0604020202020204" pitchFamily="34" charset="0"/>
              <a:buChar char="•"/>
            </a:pPr>
            <a:endParaRPr lang="en-GB" sz="1400" kern="0" dirty="0">
              <a:solidFill>
                <a:schemeClr val="bg1"/>
              </a:solidFill>
              <a:latin typeface="Arial" pitchFamily="34" charset="0"/>
              <a:cs typeface="Arial" pitchFamily="34" charset="0"/>
            </a:endParaRPr>
          </a:p>
          <a:p>
            <a:pPr marL="285750" indent="-285750">
              <a:buClr>
                <a:schemeClr val="accent1"/>
              </a:buClr>
              <a:buFont typeface="Arial" panose="020B0604020202020204" pitchFamily="34" charset="0"/>
              <a:buChar char="•"/>
            </a:pPr>
            <a:r>
              <a:rPr lang="en-GB" sz="1400" kern="0" dirty="0">
                <a:solidFill>
                  <a:schemeClr val="bg1"/>
                </a:solidFill>
                <a:latin typeface="Arial" pitchFamily="34" charset="0"/>
                <a:cs typeface="Arial" pitchFamily="34" charset="0"/>
              </a:rPr>
              <a:t>What are Iran’s intentions and capabilities to close the straits of Hormuz? </a:t>
            </a:r>
          </a:p>
          <a:p>
            <a:pPr>
              <a:buClr>
                <a:schemeClr val="accent1"/>
              </a:buClr>
            </a:pPr>
            <a:endParaRPr lang="en-GB" sz="1400" kern="0" dirty="0">
              <a:solidFill>
                <a:schemeClr val="bg1"/>
              </a:solidFill>
              <a:latin typeface="Arial" pitchFamily="34" charset="0"/>
              <a:cs typeface="Arial" pitchFamily="34" charset="0"/>
            </a:endParaRPr>
          </a:p>
          <a:p>
            <a:pPr marL="285750" indent="-285750">
              <a:buClr>
                <a:schemeClr val="accent1"/>
              </a:buClr>
              <a:buFont typeface="Arial" panose="020B0604020202020204" pitchFamily="34" charset="0"/>
              <a:buChar char="•"/>
            </a:pPr>
            <a:r>
              <a:rPr lang="en-GB" sz="1400" kern="0" dirty="0">
                <a:solidFill>
                  <a:schemeClr val="bg1"/>
                </a:solidFill>
                <a:latin typeface="Arial" pitchFamily="34" charset="0"/>
                <a:cs typeface="Arial" pitchFamily="34" charset="0"/>
              </a:rPr>
              <a:t>What are the comparative capabilities of UK and Russian fighter aircraft?</a:t>
            </a:r>
          </a:p>
          <a:p>
            <a:pPr marL="285750" indent="-285750">
              <a:buClr>
                <a:schemeClr val="accent1"/>
              </a:buClr>
              <a:buFont typeface="Arial" panose="020B0604020202020204" pitchFamily="34" charset="0"/>
              <a:buChar char="•"/>
            </a:pPr>
            <a:endParaRPr lang="en-GB" sz="1400" kern="0" dirty="0">
              <a:solidFill>
                <a:schemeClr val="bg1"/>
              </a:solidFill>
              <a:latin typeface="Arial" pitchFamily="34" charset="0"/>
              <a:cs typeface="Arial" pitchFamily="34" charset="0"/>
            </a:endParaRPr>
          </a:p>
          <a:p>
            <a:pPr marL="285750" indent="-285750">
              <a:buClr>
                <a:schemeClr val="accent1"/>
              </a:buClr>
              <a:buFont typeface="Arial" panose="020B0604020202020204" pitchFamily="34" charset="0"/>
              <a:buChar char="•"/>
            </a:pPr>
            <a:r>
              <a:rPr lang="en-GB" sz="1400" kern="0" dirty="0">
                <a:solidFill>
                  <a:schemeClr val="bg1"/>
                </a:solidFill>
                <a:latin typeface="Arial" pitchFamily="34" charset="0"/>
                <a:cs typeface="Arial" pitchFamily="34" charset="0"/>
              </a:rPr>
              <a:t>How have events in the Donbass region developed since the beginning of the conflict?</a:t>
            </a:r>
          </a:p>
          <a:p>
            <a:pPr marL="285750" indent="-285750">
              <a:buClr>
                <a:schemeClr val="accent1"/>
              </a:buClr>
              <a:buFont typeface="Arial" panose="020B0604020202020204" pitchFamily="34" charset="0"/>
              <a:buChar char="•"/>
            </a:pPr>
            <a:endParaRPr lang="en-GB" sz="1400" kern="0" dirty="0">
              <a:solidFill>
                <a:schemeClr val="bg1"/>
              </a:solidFill>
              <a:latin typeface="Arial" pitchFamily="34" charset="0"/>
              <a:cs typeface="Arial" pitchFamily="34" charset="0"/>
            </a:endParaRPr>
          </a:p>
          <a:p>
            <a:pPr marL="285750" indent="-285750">
              <a:buClr>
                <a:schemeClr val="accent1"/>
              </a:buClr>
              <a:buFont typeface="Arial" panose="020B0604020202020204" pitchFamily="34" charset="0"/>
              <a:buChar char="•"/>
            </a:pPr>
            <a:r>
              <a:rPr lang="en-GB" sz="1400" kern="0" dirty="0">
                <a:solidFill>
                  <a:schemeClr val="bg1"/>
                </a:solidFill>
                <a:latin typeface="Arial" pitchFamily="34" charset="0"/>
                <a:cs typeface="Arial" pitchFamily="34" charset="0"/>
              </a:rPr>
              <a:t>How is China progressing with its efforts to increase its warship construction?</a:t>
            </a:r>
          </a:p>
          <a:p>
            <a:pPr marL="285750" indent="-285750">
              <a:buClr>
                <a:schemeClr val="accent1"/>
              </a:buClr>
              <a:buFont typeface="Arial" panose="020B0604020202020204" pitchFamily="34" charset="0"/>
              <a:buChar char="•"/>
            </a:pPr>
            <a:endParaRPr lang="en-GB" sz="1400" kern="0" dirty="0">
              <a:solidFill>
                <a:schemeClr val="bg1"/>
              </a:solidFill>
              <a:latin typeface="Arial" pitchFamily="34" charset="0"/>
              <a:cs typeface="Arial" pitchFamily="34" charset="0"/>
            </a:endParaRPr>
          </a:p>
        </p:txBody>
      </p:sp>
      <p:grpSp>
        <p:nvGrpSpPr>
          <p:cNvPr id="10" name="Group 9"/>
          <p:cNvGrpSpPr/>
          <p:nvPr/>
        </p:nvGrpSpPr>
        <p:grpSpPr>
          <a:xfrm>
            <a:off x="630832" y="2108140"/>
            <a:ext cx="3361149" cy="990417"/>
            <a:chOff x="634302" y="2316108"/>
            <a:chExt cx="3361149" cy="990417"/>
          </a:xfrm>
        </p:grpSpPr>
        <p:grpSp>
          <p:nvGrpSpPr>
            <p:cNvPr id="5" name="Group 4"/>
            <p:cNvGrpSpPr/>
            <p:nvPr/>
          </p:nvGrpSpPr>
          <p:grpSpPr>
            <a:xfrm>
              <a:off x="634302" y="2316108"/>
              <a:ext cx="1061567" cy="990417"/>
              <a:chOff x="512690" y="2226581"/>
              <a:chExt cx="1239910" cy="1151223"/>
            </a:xfrm>
          </p:grpSpPr>
          <p:sp>
            <p:nvSpPr>
              <p:cNvPr id="3" name="Oval 2"/>
              <p:cNvSpPr/>
              <p:nvPr/>
            </p:nvSpPr>
            <p:spPr>
              <a:xfrm>
                <a:off x="512690" y="2226581"/>
                <a:ext cx="1239910" cy="1151223"/>
              </a:xfrm>
              <a:prstGeom prst="ellipse">
                <a:avLst/>
              </a:prstGeom>
              <a:solidFill>
                <a:srgbClr val="009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grpSp>
            <p:nvGrpSpPr>
              <p:cNvPr id="14" name="Group 13">
                <a:extLst>
                  <a:ext uri="{FF2B5EF4-FFF2-40B4-BE49-F238E27FC236}">
                    <a16:creationId xmlns:a16="http://schemas.microsoft.com/office/drawing/2014/main" id="{23CD7DB4-FC18-4A8C-8D9C-6915A815042E}"/>
                  </a:ext>
                </a:extLst>
              </p:cNvPr>
              <p:cNvGrpSpPr/>
              <p:nvPr/>
            </p:nvGrpSpPr>
            <p:grpSpPr>
              <a:xfrm>
                <a:off x="602297" y="2549121"/>
                <a:ext cx="1087848" cy="508185"/>
                <a:chOff x="5438054" y="756365"/>
                <a:chExt cx="1812607" cy="798195"/>
              </a:xfrm>
              <a:solidFill>
                <a:schemeClr val="bg1"/>
              </a:solidFill>
            </p:grpSpPr>
            <p:sp>
              <p:nvSpPr>
                <p:cNvPr id="48" name="Freeform: Shape 30">
                  <a:extLst>
                    <a:ext uri="{FF2B5EF4-FFF2-40B4-BE49-F238E27FC236}">
                      <a16:creationId xmlns:a16="http://schemas.microsoft.com/office/drawing/2014/main" id="{200BFFAD-2FA5-4C59-8DDB-0EC7913D3121}"/>
                    </a:ext>
                  </a:extLst>
                </p:cNvPr>
                <p:cNvSpPr/>
                <p:nvPr/>
              </p:nvSpPr>
              <p:spPr>
                <a:xfrm>
                  <a:off x="5438054" y="1221185"/>
                  <a:ext cx="1562100" cy="333375"/>
                </a:xfrm>
                <a:custGeom>
                  <a:avLst/>
                  <a:gdLst>
                    <a:gd name="connsiteX0" fmla="*/ 1217771 w 1562100"/>
                    <a:gd name="connsiteY0" fmla="*/ 328136 h 333375"/>
                    <a:gd name="connsiteX1" fmla="*/ 319564 w 1562100"/>
                    <a:gd name="connsiteY1" fmla="*/ 328136 h 333375"/>
                    <a:gd name="connsiteX2" fmla="*/ 309086 w 1562100"/>
                    <a:gd name="connsiteY2" fmla="*/ 325279 h 333375"/>
                    <a:gd name="connsiteX3" fmla="*/ 172879 w 1562100"/>
                    <a:gd name="connsiteY3" fmla="*/ 236696 h 333375"/>
                    <a:gd name="connsiteX4" fmla="*/ 86201 w 1562100"/>
                    <a:gd name="connsiteY4" fmla="*/ 189071 h 333375"/>
                    <a:gd name="connsiteX5" fmla="*/ 83344 w 1562100"/>
                    <a:gd name="connsiteY5" fmla="*/ 179546 h 333375"/>
                    <a:gd name="connsiteX6" fmla="*/ 83344 w 1562100"/>
                    <a:gd name="connsiteY6" fmla="*/ 129064 h 333375"/>
                    <a:gd name="connsiteX7" fmla="*/ 26194 w 1562100"/>
                    <a:gd name="connsiteY7" fmla="*/ 129064 h 333375"/>
                    <a:gd name="connsiteX8" fmla="*/ 26194 w 1562100"/>
                    <a:gd name="connsiteY8" fmla="*/ 129064 h 333375"/>
                    <a:gd name="connsiteX9" fmla="*/ 12859 w 1562100"/>
                    <a:gd name="connsiteY9" fmla="*/ 123349 h 333375"/>
                    <a:gd name="connsiteX10" fmla="*/ 7144 w 1562100"/>
                    <a:gd name="connsiteY10" fmla="*/ 110014 h 333375"/>
                    <a:gd name="connsiteX11" fmla="*/ 7144 w 1562100"/>
                    <a:gd name="connsiteY11" fmla="*/ 26194 h 333375"/>
                    <a:gd name="connsiteX12" fmla="*/ 26194 w 1562100"/>
                    <a:gd name="connsiteY12" fmla="*/ 7144 h 333375"/>
                    <a:gd name="connsiteX13" fmla="*/ 38576 w 1562100"/>
                    <a:gd name="connsiteY13" fmla="*/ 7144 h 333375"/>
                    <a:gd name="connsiteX14" fmla="*/ 56674 w 1562100"/>
                    <a:gd name="connsiteY14" fmla="*/ 19526 h 333375"/>
                    <a:gd name="connsiteX15" fmla="*/ 60484 w 1562100"/>
                    <a:gd name="connsiteY15" fmla="*/ 19526 h 333375"/>
                    <a:gd name="connsiteX16" fmla="*/ 1474946 w 1562100"/>
                    <a:gd name="connsiteY16" fmla="*/ 19526 h 333375"/>
                    <a:gd name="connsiteX17" fmla="*/ 1559719 w 1562100"/>
                    <a:gd name="connsiteY17" fmla="*/ 86201 h 333375"/>
                    <a:gd name="connsiteX18" fmla="*/ 1554956 w 1562100"/>
                    <a:gd name="connsiteY18" fmla="*/ 123349 h 333375"/>
                    <a:gd name="connsiteX19" fmla="*/ 1527334 w 1562100"/>
                    <a:gd name="connsiteY19" fmla="*/ 125254 h 333375"/>
                    <a:gd name="connsiteX20" fmla="*/ 1494949 w 1562100"/>
                    <a:gd name="connsiteY20" fmla="*/ 122396 h 333375"/>
                    <a:gd name="connsiteX21" fmla="*/ 1511141 w 1562100"/>
                    <a:gd name="connsiteY21" fmla="*/ 174784 h 333375"/>
                    <a:gd name="connsiteX22" fmla="*/ 1451134 w 1562100"/>
                    <a:gd name="connsiteY22" fmla="*/ 251936 h 333375"/>
                    <a:gd name="connsiteX23" fmla="*/ 1448276 w 1562100"/>
                    <a:gd name="connsiteY23" fmla="*/ 252889 h 333375"/>
                    <a:gd name="connsiteX24" fmla="*/ 1223486 w 1562100"/>
                    <a:gd name="connsiteY24" fmla="*/ 327184 h 333375"/>
                    <a:gd name="connsiteX25" fmla="*/ 1217771 w 1562100"/>
                    <a:gd name="connsiteY25" fmla="*/ 328136 h 333375"/>
                    <a:gd name="connsiteX26" fmla="*/ 325279 w 1562100"/>
                    <a:gd name="connsiteY26" fmla="*/ 290036 h 333375"/>
                    <a:gd name="connsiteX27" fmla="*/ 1214914 w 1562100"/>
                    <a:gd name="connsiteY27" fmla="*/ 290036 h 333375"/>
                    <a:gd name="connsiteX28" fmla="*/ 1434941 w 1562100"/>
                    <a:gd name="connsiteY28" fmla="*/ 217646 h 333375"/>
                    <a:gd name="connsiteX29" fmla="*/ 1473041 w 1562100"/>
                    <a:gd name="connsiteY29" fmla="*/ 170974 h 333375"/>
                    <a:gd name="connsiteX30" fmla="*/ 1447324 w 1562100"/>
                    <a:gd name="connsiteY30" fmla="*/ 127159 h 333375"/>
                    <a:gd name="connsiteX31" fmla="*/ 1438751 w 1562100"/>
                    <a:gd name="connsiteY31" fmla="*/ 127159 h 333375"/>
                    <a:gd name="connsiteX32" fmla="*/ 1419701 w 1562100"/>
                    <a:gd name="connsiteY32" fmla="*/ 110014 h 333375"/>
                    <a:gd name="connsiteX33" fmla="*/ 1435894 w 1562100"/>
                    <a:gd name="connsiteY33" fmla="*/ 90011 h 333375"/>
                    <a:gd name="connsiteX34" fmla="*/ 1514951 w 1562100"/>
                    <a:gd name="connsiteY34" fmla="*/ 85249 h 333375"/>
                    <a:gd name="connsiteX35" fmla="*/ 1473041 w 1562100"/>
                    <a:gd name="connsiteY35" fmla="*/ 58579 h 333375"/>
                    <a:gd name="connsiteX36" fmla="*/ 78581 w 1562100"/>
                    <a:gd name="connsiteY36" fmla="*/ 58579 h 333375"/>
                    <a:gd name="connsiteX37" fmla="*/ 78581 w 1562100"/>
                    <a:gd name="connsiteY37" fmla="*/ 74771 h 333375"/>
                    <a:gd name="connsiteX38" fmla="*/ 69056 w 1562100"/>
                    <a:gd name="connsiteY38" fmla="*/ 90964 h 333375"/>
                    <a:gd name="connsiteX39" fmla="*/ 102394 w 1562100"/>
                    <a:gd name="connsiteY39" fmla="*/ 90964 h 333375"/>
                    <a:gd name="connsiteX40" fmla="*/ 102394 w 1562100"/>
                    <a:gd name="connsiteY40" fmla="*/ 90964 h 333375"/>
                    <a:gd name="connsiteX41" fmla="*/ 115729 w 1562100"/>
                    <a:gd name="connsiteY41" fmla="*/ 96679 h 333375"/>
                    <a:gd name="connsiteX42" fmla="*/ 121444 w 1562100"/>
                    <a:gd name="connsiteY42" fmla="*/ 110014 h 333375"/>
                    <a:gd name="connsiteX43" fmla="*/ 121444 w 1562100"/>
                    <a:gd name="connsiteY43" fmla="*/ 173831 h 333375"/>
                    <a:gd name="connsiteX44" fmla="*/ 178594 w 1562100"/>
                    <a:gd name="connsiteY44" fmla="*/ 199549 h 333375"/>
                    <a:gd name="connsiteX45" fmla="*/ 189071 w 1562100"/>
                    <a:gd name="connsiteY45" fmla="*/ 202406 h 333375"/>
                    <a:gd name="connsiteX46" fmla="*/ 325279 w 1562100"/>
                    <a:gd name="connsiteY46" fmla="*/ 290036 h 333375"/>
                    <a:gd name="connsiteX47" fmla="*/ 1524476 w 1562100"/>
                    <a:gd name="connsiteY47" fmla="*/ 104299 h 333375"/>
                    <a:gd name="connsiteX48" fmla="*/ 1524476 w 1562100"/>
                    <a:gd name="connsiteY48" fmla="*/ 104299 h 333375"/>
                    <a:gd name="connsiteX49" fmla="*/ 1524476 w 1562100"/>
                    <a:gd name="connsiteY49" fmla="*/ 10429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62100" h="333375">
                      <a:moveTo>
                        <a:pt x="1217771" y="328136"/>
                      </a:moveTo>
                      <a:lnTo>
                        <a:pt x="319564" y="328136"/>
                      </a:lnTo>
                      <a:cubicBezTo>
                        <a:pt x="315754" y="328136"/>
                        <a:pt x="311944" y="327184"/>
                        <a:pt x="309086" y="325279"/>
                      </a:cubicBezTo>
                      <a:lnTo>
                        <a:pt x="172879" y="236696"/>
                      </a:lnTo>
                      <a:cubicBezTo>
                        <a:pt x="113824" y="233839"/>
                        <a:pt x="87154" y="190976"/>
                        <a:pt x="86201" y="189071"/>
                      </a:cubicBezTo>
                      <a:cubicBezTo>
                        <a:pt x="84296" y="186214"/>
                        <a:pt x="83344" y="182404"/>
                        <a:pt x="83344" y="179546"/>
                      </a:cubicBezTo>
                      <a:lnTo>
                        <a:pt x="83344" y="129064"/>
                      </a:lnTo>
                      <a:lnTo>
                        <a:pt x="26194" y="129064"/>
                      </a:lnTo>
                      <a:cubicBezTo>
                        <a:pt x="26194" y="129064"/>
                        <a:pt x="26194" y="129064"/>
                        <a:pt x="26194" y="129064"/>
                      </a:cubicBezTo>
                      <a:cubicBezTo>
                        <a:pt x="21431" y="129064"/>
                        <a:pt x="16669" y="127159"/>
                        <a:pt x="12859" y="123349"/>
                      </a:cubicBezTo>
                      <a:cubicBezTo>
                        <a:pt x="9049" y="119539"/>
                        <a:pt x="7144" y="114776"/>
                        <a:pt x="7144" y="110014"/>
                      </a:cubicBezTo>
                      <a:lnTo>
                        <a:pt x="7144" y="26194"/>
                      </a:lnTo>
                      <a:cubicBezTo>
                        <a:pt x="7144" y="15716"/>
                        <a:pt x="15716" y="7144"/>
                        <a:pt x="26194" y="7144"/>
                      </a:cubicBezTo>
                      <a:lnTo>
                        <a:pt x="38576" y="7144"/>
                      </a:lnTo>
                      <a:cubicBezTo>
                        <a:pt x="47149" y="7144"/>
                        <a:pt x="53816" y="12859"/>
                        <a:pt x="56674" y="19526"/>
                      </a:cubicBezTo>
                      <a:cubicBezTo>
                        <a:pt x="57626" y="19526"/>
                        <a:pt x="58579" y="19526"/>
                        <a:pt x="60484" y="19526"/>
                      </a:cubicBezTo>
                      <a:cubicBezTo>
                        <a:pt x="73819" y="19526"/>
                        <a:pt x="1420654" y="18574"/>
                        <a:pt x="1474946" y="19526"/>
                      </a:cubicBezTo>
                      <a:cubicBezTo>
                        <a:pt x="1519714" y="20479"/>
                        <a:pt x="1550194" y="59531"/>
                        <a:pt x="1559719" y="86201"/>
                      </a:cubicBezTo>
                      <a:cubicBezTo>
                        <a:pt x="1567339" y="107156"/>
                        <a:pt x="1561624" y="117634"/>
                        <a:pt x="1554956" y="123349"/>
                      </a:cubicBezTo>
                      <a:cubicBezTo>
                        <a:pt x="1552099" y="126206"/>
                        <a:pt x="1541621" y="132874"/>
                        <a:pt x="1527334" y="125254"/>
                      </a:cubicBezTo>
                      <a:cubicBezTo>
                        <a:pt x="1523524" y="123349"/>
                        <a:pt x="1511141" y="122396"/>
                        <a:pt x="1494949" y="122396"/>
                      </a:cubicBezTo>
                      <a:cubicBezTo>
                        <a:pt x="1507331" y="139541"/>
                        <a:pt x="1513046" y="156686"/>
                        <a:pt x="1511141" y="174784"/>
                      </a:cubicBezTo>
                      <a:cubicBezTo>
                        <a:pt x="1506379" y="222409"/>
                        <a:pt x="1453991" y="250984"/>
                        <a:pt x="1451134" y="251936"/>
                      </a:cubicBezTo>
                      <a:cubicBezTo>
                        <a:pt x="1450181" y="252889"/>
                        <a:pt x="1449229" y="252889"/>
                        <a:pt x="1448276" y="252889"/>
                      </a:cubicBezTo>
                      <a:lnTo>
                        <a:pt x="1223486" y="327184"/>
                      </a:lnTo>
                      <a:cubicBezTo>
                        <a:pt x="1221581" y="328136"/>
                        <a:pt x="1219676" y="328136"/>
                        <a:pt x="1217771" y="328136"/>
                      </a:cubicBezTo>
                      <a:close/>
                      <a:moveTo>
                        <a:pt x="325279" y="290036"/>
                      </a:moveTo>
                      <a:lnTo>
                        <a:pt x="1214914" y="290036"/>
                      </a:lnTo>
                      <a:lnTo>
                        <a:pt x="1434941" y="217646"/>
                      </a:lnTo>
                      <a:cubicBezTo>
                        <a:pt x="1446371" y="210979"/>
                        <a:pt x="1471136" y="192881"/>
                        <a:pt x="1473041" y="170974"/>
                      </a:cubicBezTo>
                      <a:cubicBezTo>
                        <a:pt x="1473994" y="157639"/>
                        <a:pt x="1465421" y="142399"/>
                        <a:pt x="1447324" y="127159"/>
                      </a:cubicBezTo>
                      <a:lnTo>
                        <a:pt x="1438751" y="127159"/>
                      </a:lnTo>
                      <a:cubicBezTo>
                        <a:pt x="1429226" y="127159"/>
                        <a:pt x="1420654" y="119539"/>
                        <a:pt x="1419701" y="110014"/>
                      </a:cubicBezTo>
                      <a:cubicBezTo>
                        <a:pt x="1418749" y="100489"/>
                        <a:pt x="1426369" y="90964"/>
                        <a:pt x="1435894" y="90011"/>
                      </a:cubicBezTo>
                      <a:cubicBezTo>
                        <a:pt x="1449229" y="88106"/>
                        <a:pt x="1486376" y="83344"/>
                        <a:pt x="1514951" y="85249"/>
                      </a:cubicBezTo>
                      <a:cubicBezTo>
                        <a:pt x="1506379" y="71914"/>
                        <a:pt x="1491139" y="58579"/>
                        <a:pt x="1473041" y="58579"/>
                      </a:cubicBezTo>
                      <a:cubicBezTo>
                        <a:pt x="1422559" y="57626"/>
                        <a:pt x="243364" y="58579"/>
                        <a:pt x="78581" y="58579"/>
                      </a:cubicBezTo>
                      <a:lnTo>
                        <a:pt x="78581" y="74771"/>
                      </a:lnTo>
                      <a:cubicBezTo>
                        <a:pt x="78581" y="81439"/>
                        <a:pt x="74771" y="88106"/>
                        <a:pt x="69056" y="90964"/>
                      </a:cubicBezTo>
                      <a:lnTo>
                        <a:pt x="102394" y="90964"/>
                      </a:lnTo>
                      <a:cubicBezTo>
                        <a:pt x="102394" y="90964"/>
                        <a:pt x="102394" y="90964"/>
                        <a:pt x="102394" y="90964"/>
                      </a:cubicBezTo>
                      <a:cubicBezTo>
                        <a:pt x="107156" y="90964"/>
                        <a:pt x="111919" y="92869"/>
                        <a:pt x="115729" y="96679"/>
                      </a:cubicBezTo>
                      <a:cubicBezTo>
                        <a:pt x="119539" y="100489"/>
                        <a:pt x="121444" y="105251"/>
                        <a:pt x="121444" y="110014"/>
                      </a:cubicBezTo>
                      <a:lnTo>
                        <a:pt x="121444" y="173831"/>
                      </a:lnTo>
                      <a:cubicBezTo>
                        <a:pt x="128111" y="181451"/>
                        <a:pt x="146209" y="199549"/>
                        <a:pt x="178594" y="199549"/>
                      </a:cubicBezTo>
                      <a:cubicBezTo>
                        <a:pt x="182404" y="199549"/>
                        <a:pt x="186214" y="200501"/>
                        <a:pt x="189071" y="202406"/>
                      </a:cubicBezTo>
                      <a:lnTo>
                        <a:pt x="325279" y="290036"/>
                      </a:lnTo>
                      <a:close/>
                      <a:moveTo>
                        <a:pt x="1524476" y="104299"/>
                      </a:moveTo>
                      <a:lnTo>
                        <a:pt x="1524476" y="104299"/>
                      </a:lnTo>
                      <a:lnTo>
                        <a:pt x="1524476" y="104299"/>
                      </a:lnTo>
                      <a:close/>
                    </a:path>
                  </a:pathLst>
                </a:custGeom>
                <a:grpFill/>
                <a:ln w="9525" cap="flat">
                  <a:noFill/>
                  <a:prstDash val="solid"/>
                  <a:miter/>
                </a:ln>
              </p:spPr>
              <p:txBody>
                <a:bodyPr rtlCol="0" anchor="ctr"/>
                <a:lstStyle/>
                <a:p>
                  <a:endParaRPr lang="en-US">
                    <a:solidFill>
                      <a:schemeClr val="accent1"/>
                    </a:solidFill>
                  </a:endParaRPr>
                </a:p>
              </p:txBody>
            </p:sp>
            <p:sp>
              <p:nvSpPr>
                <p:cNvPr id="49" name="Freeform: Shape 228">
                  <a:extLst>
                    <a:ext uri="{FF2B5EF4-FFF2-40B4-BE49-F238E27FC236}">
                      <a16:creationId xmlns:a16="http://schemas.microsoft.com/office/drawing/2014/main" id="{54A60A56-28F8-41C3-9FC1-E491745EB608}"/>
                    </a:ext>
                  </a:extLst>
                </p:cNvPr>
                <p:cNvSpPr/>
                <p:nvPr/>
              </p:nvSpPr>
              <p:spPr>
                <a:xfrm>
                  <a:off x="5455884" y="1168798"/>
                  <a:ext cx="495300" cy="114300"/>
                </a:xfrm>
                <a:custGeom>
                  <a:avLst/>
                  <a:gdLst>
                    <a:gd name="connsiteX0" fmla="*/ 41701 w 495300"/>
                    <a:gd name="connsiteY0" fmla="*/ 110014 h 114300"/>
                    <a:gd name="connsiteX1" fmla="*/ 30271 w 495300"/>
                    <a:gd name="connsiteY1" fmla="*/ 106204 h 114300"/>
                    <a:gd name="connsiteX2" fmla="*/ 7411 w 495300"/>
                    <a:gd name="connsiteY2" fmla="*/ 67151 h 114300"/>
                    <a:gd name="connsiteX3" fmla="*/ 27414 w 495300"/>
                    <a:gd name="connsiteY3" fmla="*/ 12859 h 114300"/>
                    <a:gd name="connsiteX4" fmla="*/ 41701 w 495300"/>
                    <a:gd name="connsiteY4" fmla="*/ 7144 h 114300"/>
                    <a:gd name="connsiteX5" fmla="*/ 352216 w 495300"/>
                    <a:gd name="connsiteY5" fmla="*/ 7144 h 114300"/>
                    <a:gd name="connsiteX6" fmla="*/ 360789 w 495300"/>
                    <a:gd name="connsiteY6" fmla="*/ 9049 h 114300"/>
                    <a:gd name="connsiteX7" fmla="*/ 483661 w 495300"/>
                    <a:gd name="connsiteY7" fmla="*/ 73819 h 114300"/>
                    <a:gd name="connsiteX8" fmla="*/ 493186 w 495300"/>
                    <a:gd name="connsiteY8" fmla="*/ 94774 h 114300"/>
                    <a:gd name="connsiteX9" fmla="*/ 475089 w 495300"/>
                    <a:gd name="connsiteY9" fmla="*/ 109061 h 114300"/>
                    <a:gd name="connsiteX10" fmla="*/ 41701 w 495300"/>
                    <a:gd name="connsiteY10" fmla="*/ 110014 h 114300"/>
                    <a:gd name="connsiteX11" fmla="*/ 41701 w 495300"/>
                    <a:gd name="connsiteY11" fmla="*/ 110014 h 114300"/>
                    <a:gd name="connsiteX12" fmla="*/ 51226 w 495300"/>
                    <a:gd name="connsiteY12" fmla="*/ 44291 h 114300"/>
                    <a:gd name="connsiteX13" fmla="*/ 45511 w 495300"/>
                    <a:gd name="connsiteY13" fmla="*/ 63341 h 114300"/>
                    <a:gd name="connsiteX14" fmla="*/ 49321 w 495300"/>
                    <a:gd name="connsiteY14" fmla="*/ 71914 h 114300"/>
                    <a:gd name="connsiteX15" fmla="*/ 398889 w 495300"/>
                    <a:gd name="connsiteY15" fmla="*/ 71914 h 114300"/>
                    <a:gd name="connsiteX16" fmla="*/ 348406 w 495300"/>
                    <a:gd name="connsiteY16" fmla="*/ 45244 h 114300"/>
                    <a:gd name="connsiteX17" fmla="*/ 51226 w 495300"/>
                    <a:gd name="connsiteY17" fmla="*/ 452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300" h="114300">
                      <a:moveTo>
                        <a:pt x="41701" y="110014"/>
                      </a:moveTo>
                      <a:cubicBezTo>
                        <a:pt x="37891" y="110014"/>
                        <a:pt x="33129" y="109061"/>
                        <a:pt x="30271" y="106204"/>
                      </a:cubicBezTo>
                      <a:cubicBezTo>
                        <a:pt x="13126" y="92869"/>
                        <a:pt x="8364" y="77629"/>
                        <a:pt x="7411" y="67151"/>
                      </a:cubicBezTo>
                      <a:cubicBezTo>
                        <a:pt x="4554" y="39529"/>
                        <a:pt x="25509" y="15716"/>
                        <a:pt x="27414" y="12859"/>
                      </a:cubicBezTo>
                      <a:cubicBezTo>
                        <a:pt x="31224" y="9049"/>
                        <a:pt x="35986" y="7144"/>
                        <a:pt x="41701" y="7144"/>
                      </a:cubicBezTo>
                      <a:lnTo>
                        <a:pt x="352216" y="7144"/>
                      </a:lnTo>
                      <a:cubicBezTo>
                        <a:pt x="355074" y="7144"/>
                        <a:pt x="357931" y="8096"/>
                        <a:pt x="360789" y="9049"/>
                      </a:cubicBezTo>
                      <a:lnTo>
                        <a:pt x="483661" y="73819"/>
                      </a:lnTo>
                      <a:cubicBezTo>
                        <a:pt x="491281" y="77629"/>
                        <a:pt x="495091" y="87154"/>
                        <a:pt x="493186" y="94774"/>
                      </a:cubicBezTo>
                      <a:cubicBezTo>
                        <a:pt x="491281" y="102394"/>
                        <a:pt x="483661" y="109061"/>
                        <a:pt x="475089" y="109061"/>
                      </a:cubicBezTo>
                      <a:lnTo>
                        <a:pt x="41701" y="110014"/>
                      </a:lnTo>
                      <a:cubicBezTo>
                        <a:pt x="41701" y="110014"/>
                        <a:pt x="41701" y="110014"/>
                        <a:pt x="41701" y="110014"/>
                      </a:cubicBezTo>
                      <a:close/>
                      <a:moveTo>
                        <a:pt x="51226" y="44291"/>
                      </a:moveTo>
                      <a:cubicBezTo>
                        <a:pt x="48369" y="49054"/>
                        <a:pt x="44559" y="56674"/>
                        <a:pt x="45511" y="63341"/>
                      </a:cubicBezTo>
                      <a:cubicBezTo>
                        <a:pt x="45511" y="65246"/>
                        <a:pt x="46464" y="68104"/>
                        <a:pt x="49321" y="71914"/>
                      </a:cubicBezTo>
                      <a:lnTo>
                        <a:pt x="398889" y="71914"/>
                      </a:lnTo>
                      <a:lnTo>
                        <a:pt x="348406" y="45244"/>
                      </a:lnTo>
                      <a:lnTo>
                        <a:pt x="51226" y="45244"/>
                      </a:lnTo>
                      <a:close/>
                    </a:path>
                  </a:pathLst>
                </a:custGeom>
                <a:grpFill/>
                <a:ln w="9525" cap="flat">
                  <a:noFill/>
                  <a:prstDash val="solid"/>
                  <a:miter/>
                </a:ln>
              </p:spPr>
              <p:txBody>
                <a:bodyPr rtlCol="0" anchor="ctr"/>
                <a:lstStyle/>
                <a:p>
                  <a:endParaRPr lang="en-US">
                    <a:solidFill>
                      <a:schemeClr val="accent1"/>
                    </a:solidFill>
                  </a:endParaRPr>
                </a:p>
              </p:txBody>
            </p:sp>
            <p:sp>
              <p:nvSpPr>
                <p:cNvPr id="50" name="Freeform: Shape 229">
                  <a:extLst>
                    <a:ext uri="{FF2B5EF4-FFF2-40B4-BE49-F238E27FC236}">
                      <a16:creationId xmlns:a16="http://schemas.microsoft.com/office/drawing/2014/main" id="{0234D8A8-AACD-4F64-A60F-F6ABA411F209}"/>
                    </a:ext>
                  </a:extLst>
                </p:cNvPr>
                <p:cNvSpPr/>
                <p:nvPr/>
              </p:nvSpPr>
              <p:spPr>
                <a:xfrm>
                  <a:off x="5669511" y="819230"/>
                  <a:ext cx="1581150" cy="457200"/>
                </a:xfrm>
                <a:custGeom>
                  <a:avLst/>
                  <a:gdLst>
                    <a:gd name="connsiteX0" fmla="*/ 865346 w 1581150"/>
                    <a:gd name="connsiteY0" fmla="*/ 458629 h 457200"/>
                    <a:gd name="connsiteX1" fmla="*/ 846296 w 1581150"/>
                    <a:gd name="connsiteY1" fmla="*/ 439579 h 457200"/>
                    <a:gd name="connsiteX2" fmla="*/ 846296 w 1581150"/>
                    <a:gd name="connsiteY2" fmla="*/ 414814 h 457200"/>
                    <a:gd name="connsiteX3" fmla="*/ 853916 w 1581150"/>
                    <a:gd name="connsiteY3" fmla="*/ 399574 h 457200"/>
                    <a:gd name="connsiteX4" fmla="*/ 916781 w 1581150"/>
                    <a:gd name="connsiteY4" fmla="*/ 352901 h 457200"/>
                    <a:gd name="connsiteX5" fmla="*/ 928211 w 1581150"/>
                    <a:gd name="connsiteY5" fmla="*/ 349091 h 457200"/>
                    <a:gd name="connsiteX6" fmla="*/ 1524476 w 1581150"/>
                    <a:gd name="connsiteY6" fmla="*/ 347186 h 457200"/>
                    <a:gd name="connsiteX7" fmla="*/ 1537811 w 1581150"/>
                    <a:gd name="connsiteY7" fmla="*/ 352901 h 457200"/>
                    <a:gd name="connsiteX8" fmla="*/ 1540669 w 1581150"/>
                    <a:gd name="connsiteY8" fmla="*/ 356711 h 457200"/>
                    <a:gd name="connsiteX9" fmla="*/ 1541621 w 1581150"/>
                    <a:gd name="connsiteY9" fmla="*/ 356711 h 457200"/>
                    <a:gd name="connsiteX10" fmla="*/ 1541621 w 1581150"/>
                    <a:gd name="connsiteY10" fmla="*/ 287179 h 457200"/>
                    <a:gd name="connsiteX11" fmla="*/ 1525429 w 1581150"/>
                    <a:gd name="connsiteY11" fmla="*/ 295751 h 457200"/>
                    <a:gd name="connsiteX12" fmla="*/ 928211 w 1581150"/>
                    <a:gd name="connsiteY12" fmla="*/ 299561 h 457200"/>
                    <a:gd name="connsiteX13" fmla="*/ 917734 w 1581150"/>
                    <a:gd name="connsiteY13" fmla="*/ 296704 h 457200"/>
                    <a:gd name="connsiteX14" fmla="*/ 865346 w 1581150"/>
                    <a:gd name="connsiteY14" fmla="*/ 260509 h 457200"/>
                    <a:gd name="connsiteX15" fmla="*/ 724376 w 1581150"/>
                    <a:gd name="connsiteY15" fmla="*/ 260509 h 457200"/>
                    <a:gd name="connsiteX16" fmla="*/ 705326 w 1581150"/>
                    <a:gd name="connsiteY16" fmla="*/ 241459 h 457200"/>
                    <a:gd name="connsiteX17" fmla="*/ 705326 w 1581150"/>
                    <a:gd name="connsiteY17" fmla="*/ 227171 h 457200"/>
                    <a:gd name="connsiteX18" fmla="*/ 543401 w 1581150"/>
                    <a:gd name="connsiteY18" fmla="*/ 227171 h 457200"/>
                    <a:gd name="connsiteX19" fmla="*/ 525304 w 1581150"/>
                    <a:gd name="connsiteY19" fmla="*/ 213836 h 457200"/>
                    <a:gd name="connsiteX20" fmla="*/ 532924 w 1581150"/>
                    <a:gd name="connsiteY20" fmla="*/ 192881 h 457200"/>
                    <a:gd name="connsiteX21" fmla="*/ 597694 w 1581150"/>
                    <a:gd name="connsiteY21" fmla="*/ 149066 h 457200"/>
                    <a:gd name="connsiteX22" fmla="*/ 608171 w 1581150"/>
                    <a:gd name="connsiteY22" fmla="*/ 146209 h 457200"/>
                    <a:gd name="connsiteX23" fmla="*/ 814864 w 1581150"/>
                    <a:gd name="connsiteY23" fmla="*/ 138589 h 457200"/>
                    <a:gd name="connsiteX24" fmla="*/ 814864 w 1581150"/>
                    <a:gd name="connsiteY24" fmla="*/ 122396 h 457200"/>
                    <a:gd name="connsiteX25" fmla="*/ 582454 w 1581150"/>
                    <a:gd name="connsiteY25" fmla="*/ 122396 h 457200"/>
                    <a:gd name="connsiteX26" fmla="*/ 569119 w 1581150"/>
                    <a:gd name="connsiteY26" fmla="*/ 117634 h 457200"/>
                    <a:gd name="connsiteX27" fmla="*/ 516731 w 1581150"/>
                    <a:gd name="connsiteY27" fmla="*/ 92869 h 457200"/>
                    <a:gd name="connsiteX28" fmla="*/ 444341 w 1581150"/>
                    <a:gd name="connsiteY28" fmla="*/ 133826 h 457200"/>
                    <a:gd name="connsiteX29" fmla="*/ 475774 w 1581150"/>
                    <a:gd name="connsiteY29" fmla="*/ 205264 h 457200"/>
                    <a:gd name="connsiteX30" fmla="*/ 475774 w 1581150"/>
                    <a:gd name="connsiteY30" fmla="*/ 224314 h 457200"/>
                    <a:gd name="connsiteX31" fmla="*/ 459581 w 1581150"/>
                    <a:gd name="connsiteY31" fmla="*/ 233839 h 457200"/>
                    <a:gd name="connsiteX32" fmla="*/ 138589 w 1581150"/>
                    <a:gd name="connsiteY32" fmla="*/ 233839 h 457200"/>
                    <a:gd name="connsiteX33" fmla="*/ 126206 w 1581150"/>
                    <a:gd name="connsiteY33" fmla="*/ 230029 h 457200"/>
                    <a:gd name="connsiteX34" fmla="*/ 98584 w 1581150"/>
                    <a:gd name="connsiteY34" fmla="*/ 208121 h 457200"/>
                    <a:gd name="connsiteX35" fmla="*/ 92869 w 1581150"/>
                    <a:gd name="connsiteY35" fmla="*/ 200501 h 457200"/>
                    <a:gd name="connsiteX36" fmla="*/ 79534 w 1581150"/>
                    <a:gd name="connsiteY36" fmla="*/ 167164 h 457200"/>
                    <a:gd name="connsiteX37" fmla="*/ 78581 w 1581150"/>
                    <a:gd name="connsiteY37" fmla="*/ 159544 h 457200"/>
                    <a:gd name="connsiteX38" fmla="*/ 78581 w 1581150"/>
                    <a:gd name="connsiteY38" fmla="*/ 45244 h 457200"/>
                    <a:gd name="connsiteX39" fmla="*/ 45244 w 1581150"/>
                    <a:gd name="connsiteY39" fmla="*/ 45244 h 457200"/>
                    <a:gd name="connsiteX40" fmla="*/ 45244 w 1581150"/>
                    <a:gd name="connsiteY40" fmla="*/ 204311 h 457200"/>
                    <a:gd name="connsiteX41" fmla="*/ 84296 w 1581150"/>
                    <a:gd name="connsiteY41" fmla="*/ 204311 h 457200"/>
                    <a:gd name="connsiteX42" fmla="*/ 103346 w 1581150"/>
                    <a:gd name="connsiteY42" fmla="*/ 223361 h 457200"/>
                    <a:gd name="connsiteX43" fmla="*/ 103346 w 1581150"/>
                    <a:gd name="connsiteY43" fmla="*/ 263366 h 457200"/>
                    <a:gd name="connsiteX44" fmla="*/ 155734 w 1581150"/>
                    <a:gd name="connsiteY44" fmla="*/ 367189 h 457200"/>
                    <a:gd name="connsiteX45" fmla="*/ 147161 w 1581150"/>
                    <a:gd name="connsiteY45" fmla="*/ 392906 h 457200"/>
                    <a:gd name="connsiteX46" fmla="*/ 121444 w 1581150"/>
                    <a:gd name="connsiteY46" fmla="*/ 384334 h 457200"/>
                    <a:gd name="connsiteX47" fmla="*/ 67151 w 1581150"/>
                    <a:gd name="connsiteY47" fmla="*/ 275749 h 457200"/>
                    <a:gd name="connsiteX48" fmla="*/ 65246 w 1581150"/>
                    <a:gd name="connsiteY48" fmla="*/ 267176 h 457200"/>
                    <a:gd name="connsiteX49" fmla="*/ 65246 w 1581150"/>
                    <a:gd name="connsiteY49" fmla="*/ 242411 h 457200"/>
                    <a:gd name="connsiteX50" fmla="*/ 26194 w 1581150"/>
                    <a:gd name="connsiteY50" fmla="*/ 242411 h 457200"/>
                    <a:gd name="connsiteX51" fmla="*/ 7144 w 1581150"/>
                    <a:gd name="connsiteY51" fmla="*/ 223361 h 457200"/>
                    <a:gd name="connsiteX52" fmla="*/ 7144 w 1581150"/>
                    <a:gd name="connsiteY52" fmla="*/ 26194 h 457200"/>
                    <a:gd name="connsiteX53" fmla="*/ 26194 w 1581150"/>
                    <a:gd name="connsiteY53" fmla="*/ 7144 h 457200"/>
                    <a:gd name="connsiteX54" fmla="*/ 97631 w 1581150"/>
                    <a:gd name="connsiteY54" fmla="*/ 7144 h 457200"/>
                    <a:gd name="connsiteX55" fmla="*/ 116681 w 1581150"/>
                    <a:gd name="connsiteY55" fmla="*/ 26194 h 457200"/>
                    <a:gd name="connsiteX56" fmla="*/ 116681 w 1581150"/>
                    <a:gd name="connsiteY56" fmla="*/ 155734 h 457200"/>
                    <a:gd name="connsiteX57" fmla="*/ 127159 w 1581150"/>
                    <a:gd name="connsiteY57" fmla="*/ 181451 h 457200"/>
                    <a:gd name="connsiteX58" fmla="*/ 145256 w 1581150"/>
                    <a:gd name="connsiteY58" fmla="*/ 195739 h 457200"/>
                    <a:gd name="connsiteX59" fmla="*/ 427196 w 1581150"/>
                    <a:gd name="connsiteY59" fmla="*/ 195739 h 457200"/>
                    <a:gd name="connsiteX60" fmla="*/ 413861 w 1581150"/>
                    <a:gd name="connsiteY60" fmla="*/ 110014 h 457200"/>
                    <a:gd name="connsiteX61" fmla="*/ 514826 w 1581150"/>
                    <a:gd name="connsiteY61" fmla="*/ 53816 h 457200"/>
                    <a:gd name="connsiteX62" fmla="*/ 589121 w 1581150"/>
                    <a:gd name="connsiteY62" fmla="*/ 83344 h 457200"/>
                    <a:gd name="connsiteX63" fmla="*/ 832009 w 1581150"/>
                    <a:gd name="connsiteY63" fmla="*/ 81439 h 457200"/>
                    <a:gd name="connsiteX64" fmla="*/ 845344 w 1581150"/>
                    <a:gd name="connsiteY64" fmla="*/ 87154 h 457200"/>
                    <a:gd name="connsiteX65" fmla="*/ 851059 w 1581150"/>
                    <a:gd name="connsiteY65" fmla="*/ 100489 h 457200"/>
                    <a:gd name="connsiteX66" fmla="*/ 851059 w 1581150"/>
                    <a:gd name="connsiteY66" fmla="*/ 153829 h 457200"/>
                    <a:gd name="connsiteX67" fmla="*/ 832961 w 1581150"/>
                    <a:gd name="connsiteY67" fmla="*/ 172879 h 457200"/>
                    <a:gd name="connsiteX68" fmla="*/ 613886 w 1581150"/>
                    <a:gd name="connsiteY68" fmla="*/ 181451 h 457200"/>
                    <a:gd name="connsiteX69" fmla="*/ 605314 w 1581150"/>
                    <a:gd name="connsiteY69" fmla="*/ 187166 h 457200"/>
                    <a:gd name="connsiteX70" fmla="*/ 725329 w 1581150"/>
                    <a:gd name="connsiteY70" fmla="*/ 187166 h 457200"/>
                    <a:gd name="connsiteX71" fmla="*/ 744379 w 1581150"/>
                    <a:gd name="connsiteY71" fmla="*/ 206216 h 457200"/>
                    <a:gd name="connsiteX72" fmla="*/ 744379 w 1581150"/>
                    <a:gd name="connsiteY72" fmla="*/ 220504 h 457200"/>
                    <a:gd name="connsiteX73" fmla="*/ 872014 w 1581150"/>
                    <a:gd name="connsiteY73" fmla="*/ 220504 h 457200"/>
                    <a:gd name="connsiteX74" fmla="*/ 882491 w 1581150"/>
                    <a:gd name="connsiteY74" fmla="*/ 223361 h 457200"/>
                    <a:gd name="connsiteX75" fmla="*/ 934879 w 1581150"/>
                    <a:gd name="connsiteY75" fmla="*/ 259556 h 457200"/>
                    <a:gd name="connsiteX76" fmla="*/ 1509236 w 1581150"/>
                    <a:gd name="connsiteY76" fmla="*/ 255746 h 457200"/>
                    <a:gd name="connsiteX77" fmla="*/ 1526381 w 1581150"/>
                    <a:gd name="connsiteY77" fmla="*/ 246221 h 457200"/>
                    <a:gd name="connsiteX78" fmla="*/ 1561624 w 1581150"/>
                    <a:gd name="connsiteY78" fmla="*/ 246221 h 457200"/>
                    <a:gd name="connsiteX79" fmla="*/ 1580674 w 1581150"/>
                    <a:gd name="connsiteY79" fmla="*/ 265271 h 457200"/>
                    <a:gd name="connsiteX80" fmla="*/ 1580674 w 1581150"/>
                    <a:gd name="connsiteY80" fmla="*/ 374809 h 457200"/>
                    <a:gd name="connsiteX81" fmla="*/ 1561624 w 1581150"/>
                    <a:gd name="connsiteY81" fmla="*/ 393859 h 457200"/>
                    <a:gd name="connsiteX82" fmla="*/ 1525429 w 1581150"/>
                    <a:gd name="connsiteY82" fmla="*/ 393859 h 457200"/>
                    <a:gd name="connsiteX83" fmla="*/ 1509236 w 1581150"/>
                    <a:gd name="connsiteY83" fmla="*/ 384334 h 457200"/>
                    <a:gd name="connsiteX84" fmla="*/ 935831 w 1581150"/>
                    <a:gd name="connsiteY84" fmla="*/ 386239 h 457200"/>
                    <a:gd name="connsiteX85" fmla="*/ 885349 w 1581150"/>
                    <a:gd name="connsiteY85" fmla="*/ 423386 h 457200"/>
                    <a:gd name="connsiteX86" fmla="*/ 885349 w 1581150"/>
                    <a:gd name="connsiteY86" fmla="*/ 438626 h 457200"/>
                    <a:gd name="connsiteX87" fmla="*/ 865346 w 1581150"/>
                    <a:gd name="connsiteY87" fmla="*/ 45862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581150" h="457200">
                      <a:moveTo>
                        <a:pt x="865346" y="458629"/>
                      </a:moveTo>
                      <a:cubicBezTo>
                        <a:pt x="854869" y="458629"/>
                        <a:pt x="846296" y="450056"/>
                        <a:pt x="846296" y="439579"/>
                      </a:cubicBezTo>
                      <a:lnTo>
                        <a:pt x="846296" y="414814"/>
                      </a:lnTo>
                      <a:cubicBezTo>
                        <a:pt x="846296" y="409099"/>
                        <a:pt x="849154" y="403384"/>
                        <a:pt x="853916" y="399574"/>
                      </a:cubicBezTo>
                      <a:lnTo>
                        <a:pt x="916781" y="352901"/>
                      </a:lnTo>
                      <a:cubicBezTo>
                        <a:pt x="919639" y="350044"/>
                        <a:pt x="924401" y="349091"/>
                        <a:pt x="928211" y="349091"/>
                      </a:cubicBezTo>
                      <a:lnTo>
                        <a:pt x="1524476" y="347186"/>
                      </a:lnTo>
                      <a:cubicBezTo>
                        <a:pt x="1529239" y="347186"/>
                        <a:pt x="1534001" y="349091"/>
                        <a:pt x="1537811" y="352901"/>
                      </a:cubicBezTo>
                      <a:cubicBezTo>
                        <a:pt x="1538764" y="353854"/>
                        <a:pt x="1539716" y="354806"/>
                        <a:pt x="1540669" y="356711"/>
                      </a:cubicBezTo>
                      <a:lnTo>
                        <a:pt x="1541621" y="356711"/>
                      </a:lnTo>
                      <a:lnTo>
                        <a:pt x="1541621" y="287179"/>
                      </a:lnTo>
                      <a:cubicBezTo>
                        <a:pt x="1537811" y="291941"/>
                        <a:pt x="1532096" y="295751"/>
                        <a:pt x="1525429" y="295751"/>
                      </a:cubicBezTo>
                      <a:lnTo>
                        <a:pt x="928211" y="299561"/>
                      </a:lnTo>
                      <a:cubicBezTo>
                        <a:pt x="924401" y="299561"/>
                        <a:pt x="920591" y="298609"/>
                        <a:pt x="917734" y="296704"/>
                      </a:cubicBezTo>
                      <a:lnTo>
                        <a:pt x="865346" y="260509"/>
                      </a:lnTo>
                      <a:lnTo>
                        <a:pt x="724376" y="260509"/>
                      </a:lnTo>
                      <a:cubicBezTo>
                        <a:pt x="713899" y="260509"/>
                        <a:pt x="705326" y="251936"/>
                        <a:pt x="705326" y="241459"/>
                      </a:cubicBezTo>
                      <a:lnTo>
                        <a:pt x="705326" y="227171"/>
                      </a:lnTo>
                      <a:lnTo>
                        <a:pt x="543401" y="227171"/>
                      </a:lnTo>
                      <a:cubicBezTo>
                        <a:pt x="534829" y="227171"/>
                        <a:pt x="527209" y="221456"/>
                        <a:pt x="525304" y="213836"/>
                      </a:cubicBezTo>
                      <a:cubicBezTo>
                        <a:pt x="522446" y="206216"/>
                        <a:pt x="526256" y="197644"/>
                        <a:pt x="532924" y="192881"/>
                      </a:cubicBezTo>
                      <a:lnTo>
                        <a:pt x="597694" y="149066"/>
                      </a:lnTo>
                      <a:cubicBezTo>
                        <a:pt x="600551" y="147161"/>
                        <a:pt x="604361" y="146209"/>
                        <a:pt x="608171" y="146209"/>
                      </a:cubicBezTo>
                      <a:lnTo>
                        <a:pt x="814864" y="138589"/>
                      </a:lnTo>
                      <a:lnTo>
                        <a:pt x="814864" y="122396"/>
                      </a:lnTo>
                      <a:lnTo>
                        <a:pt x="582454" y="122396"/>
                      </a:lnTo>
                      <a:cubicBezTo>
                        <a:pt x="577691" y="122396"/>
                        <a:pt x="572929" y="120491"/>
                        <a:pt x="569119" y="117634"/>
                      </a:cubicBezTo>
                      <a:cubicBezTo>
                        <a:pt x="561499" y="110966"/>
                        <a:pt x="535781" y="91916"/>
                        <a:pt x="516731" y="92869"/>
                      </a:cubicBezTo>
                      <a:cubicBezTo>
                        <a:pt x="494824" y="93821"/>
                        <a:pt x="459581" y="119539"/>
                        <a:pt x="444341" y="133826"/>
                      </a:cubicBezTo>
                      <a:cubicBezTo>
                        <a:pt x="445294" y="145256"/>
                        <a:pt x="458629" y="177641"/>
                        <a:pt x="475774" y="205264"/>
                      </a:cubicBezTo>
                      <a:cubicBezTo>
                        <a:pt x="479584" y="210979"/>
                        <a:pt x="479584" y="218599"/>
                        <a:pt x="475774" y="224314"/>
                      </a:cubicBezTo>
                      <a:cubicBezTo>
                        <a:pt x="471964" y="230029"/>
                        <a:pt x="466249" y="233839"/>
                        <a:pt x="459581" y="233839"/>
                      </a:cubicBezTo>
                      <a:lnTo>
                        <a:pt x="138589" y="233839"/>
                      </a:lnTo>
                      <a:cubicBezTo>
                        <a:pt x="133826" y="233839"/>
                        <a:pt x="130016" y="231934"/>
                        <a:pt x="126206" y="230029"/>
                      </a:cubicBezTo>
                      <a:lnTo>
                        <a:pt x="98584" y="208121"/>
                      </a:lnTo>
                      <a:cubicBezTo>
                        <a:pt x="95726" y="206216"/>
                        <a:pt x="93821" y="203359"/>
                        <a:pt x="92869" y="200501"/>
                      </a:cubicBezTo>
                      <a:lnTo>
                        <a:pt x="79534" y="167164"/>
                      </a:lnTo>
                      <a:cubicBezTo>
                        <a:pt x="78581" y="165259"/>
                        <a:pt x="78581" y="162401"/>
                        <a:pt x="78581" y="159544"/>
                      </a:cubicBezTo>
                      <a:lnTo>
                        <a:pt x="78581" y="45244"/>
                      </a:lnTo>
                      <a:lnTo>
                        <a:pt x="45244" y="45244"/>
                      </a:lnTo>
                      <a:lnTo>
                        <a:pt x="45244" y="204311"/>
                      </a:lnTo>
                      <a:lnTo>
                        <a:pt x="84296" y="204311"/>
                      </a:lnTo>
                      <a:cubicBezTo>
                        <a:pt x="94774" y="204311"/>
                        <a:pt x="103346" y="212884"/>
                        <a:pt x="103346" y="223361"/>
                      </a:cubicBezTo>
                      <a:lnTo>
                        <a:pt x="103346" y="263366"/>
                      </a:lnTo>
                      <a:lnTo>
                        <a:pt x="155734" y="367189"/>
                      </a:lnTo>
                      <a:cubicBezTo>
                        <a:pt x="160496" y="376714"/>
                        <a:pt x="156686" y="388144"/>
                        <a:pt x="147161" y="392906"/>
                      </a:cubicBezTo>
                      <a:cubicBezTo>
                        <a:pt x="137636" y="397669"/>
                        <a:pt x="126206" y="393859"/>
                        <a:pt x="121444" y="384334"/>
                      </a:cubicBezTo>
                      <a:lnTo>
                        <a:pt x="67151" y="275749"/>
                      </a:lnTo>
                      <a:cubicBezTo>
                        <a:pt x="66199" y="272891"/>
                        <a:pt x="65246" y="270034"/>
                        <a:pt x="65246" y="267176"/>
                      </a:cubicBezTo>
                      <a:lnTo>
                        <a:pt x="65246" y="242411"/>
                      </a:lnTo>
                      <a:lnTo>
                        <a:pt x="26194" y="242411"/>
                      </a:lnTo>
                      <a:cubicBezTo>
                        <a:pt x="15716" y="242411"/>
                        <a:pt x="7144" y="233839"/>
                        <a:pt x="7144" y="223361"/>
                      </a:cubicBezTo>
                      <a:lnTo>
                        <a:pt x="7144" y="26194"/>
                      </a:lnTo>
                      <a:cubicBezTo>
                        <a:pt x="7144" y="15716"/>
                        <a:pt x="15716" y="7144"/>
                        <a:pt x="26194" y="7144"/>
                      </a:cubicBezTo>
                      <a:lnTo>
                        <a:pt x="97631" y="7144"/>
                      </a:lnTo>
                      <a:cubicBezTo>
                        <a:pt x="108109" y="7144"/>
                        <a:pt x="116681" y="15716"/>
                        <a:pt x="116681" y="26194"/>
                      </a:cubicBezTo>
                      <a:lnTo>
                        <a:pt x="116681" y="155734"/>
                      </a:lnTo>
                      <a:lnTo>
                        <a:pt x="127159" y="181451"/>
                      </a:lnTo>
                      <a:lnTo>
                        <a:pt x="145256" y="195739"/>
                      </a:lnTo>
                      <a:lnTo>
                        <a:pt x="427196" y="195739"/>
                      </a:lnTo>
                      <a:cubicBezTo>
                        <a:pt x="394811" y="130969"/>
                        <a:pt x="409099" y="115729"/>
                        <a:pt x="413861" y="110014"/>
                      </a:cubicBezTo>
                      <a:cubicBezTo>
                        <a:pt x="429101" y="93821"/>
                        <a:pt x="476726" y="56674"/>
                        <a:pt x="514826" y="53816"/>
                      </a:cubicBezTo>
                      <a:cubicBezTo>
                        <a:pt x="546259" y="51911"/>
                        <a:pt x="576739" y="72866"/>
                        <a:pt x="589121" y="83344"/>
                      </a:cubicBezTo>
                      <a:lnTo>
                        <a:pt x="832009" y="81439"/>
                      </a:lnTo>
                      <a:cubicBezTo>
                        <a:pt x="836771" y="81439"/>
                        <a:pt x="841534" y="83344"/>
                        <a:pt x="845344" y="87154"/>
                      </a:cubicBezTo>
                      <a:cubicBezTo>
                        <a:pt x="849154" y="90964"/>
                        <a:pt x="851059" y="95726"/>
                        <a:pt x="851059" y="100489"/>
                      </a:cubicBezTo>
                      <a:lnTo>
                        <a:pt x="851059" y="153829"/>
                      </a:lnTo>
                      <a:cubicBezTo>
                        <a:pt x="851059" y="164306"/>
                        <a:pt x="843439" y="172879"/>
                        <a:pt x="832961" y="172879"/>
                      </a:cubicBezTo>
                      <a:lnTo>
                        <a:pt x="613886" y="181451"/>
                      </a:lnTo>
                      <a:lnTo>
                        <a:pt x="605314" y="187166"/>
                      </a:lnTo>
                      <a:lnTo>
                        <a:pt x="725329" y="187166"/>
                      </a:lnTo>
                      <a:cubicBezTo>
                        <a:pt x="735806" y="187166"/>
                        <a:pt x="744379" y="195739"/>
                        <a:pt x="744379" y="206216"/>
                      </a:cubicBezTo>
                      <a:lnTo>
                        <a:pt x="744379" y="220504"/>
                      </a:lnTo>
                      <a:lnTo>
                        <a:pt x="872014" y="220504"/>
                      </a:lnTo>
                      <a:cubicBezTo>
                        <a:pt x="875824" y="220504"/>
                        <a:pt x="879634" y="221456"/>
                        <a:pt x="882491" y="223361"/>
                      </a:cubicBezTo>
                      <a:lnTo>
                        <a:pt x="934879" y="259556"/>
                      </a:lnTo>
                      <a:lnTo>
                        <a:pt x="1509236" y="255746"/>
                      </a:lnTo>
                      <a:cubicBezTo>
                        <a:pt x="1512094" y="250031"/>
                        <a:pt x="1518761" y="246221"/>
                        <a:pt x="1526381" y="246221"/>
                      </a:cubicBezTo>
                      <a:lnTo>
                        <a:pt x="1561624" y="246221"/>
                      </a:lnTo>
                      <a:cubicBezTo>
                        <a:pt x="1572101" y="246221"/>
                        <a:pt x="1580674" y="254794"/>
                        <a:pt x="1580674" y="265271"/>
                      </a:cubicBezTo>
                      <a:lnTo>
                        <a:pt x="1580674" y="374809"/>
                      </a:lnTo>
                      <a:cubicBezTo>
                        <a:pt x="1580674" y="385286"/>
                        <a:pt x="1572101" y="393859"/>
                        <a:pt x="1561624" y="393859"/>
                      </a:cubicBezTo>
                      <a:lnTo>
                        <a:pt x="1525429" y="393859"/>
                      </a:lnTo>
                      <a:cubicBezTo>
                        <a:pt x="1518761" y="393859"/>
                        <a:pt x="1512094" y="390049"/>
                        <a:pt x="1509236" y="384334"/>
                      </a:cubicBezTo>
                      <a:lnTo>
                        <a:pt x="935831" y="386239"/>
                      </a:lnTo>
                      <a:lnTo>
                        <a:pt x="885349" y="423386"/>
                      </a:lnTo>
                      <a:lnTo>
                        <a:pt x="885349" y="438626"/>
                      </a:lnTo>
                      <a:cubicBezTo>
                        <a:pt x="884396" y="450056"/>
                        <a:pt x="875824" y="458629"/>
                        <a:pt x="865346" y="458629"/>
                      </a:cubicBezTo>
                      <a:close/>
                    </a:path>
                  </a:pathLst>
                </a:custGeom>
                <a:grpFill/>
                <a:ln w="9525" cap="flat">
                  <a:noFill/>
                  <a:prstDash val="solid"/>
                  <a:miter/>
                </a:ln>
              </p:spPr>
              <p:txBody>
                <a:bodyPr rtlCol="0" anchor="ctr"/>
                <a:lstStyle/>
                <a:p>
                  <a:endParaRPr lang="en-US">
                    <a:solidFill>
                      <a:schemeClr val="accent1"/>
                    </a:solidFill>
                  </a:endParaRPr>
                </a:p>
              </p:txBody>
            </p:sp>
            <p:sp>
              <p:nvSpPr>
                <p:cNvPr id="51" name="Freeform: Shape 234">
                  <a:extLst>
                    <a:ext uri="{FF2B5EF4-FFF2-40B4-BE49-F238E27FC236}">
                      <a16:creationId xmlns:a16="http://schemas.microsoft.com/office/drawing/2014/main" id="{EE6A7A35-E727-4B85-A169-910220B19A16}"/>
                    </a:ext>
                  </a:extLst>
                </p:cNvPr>
                <p:cNvSpPr/>
                <p:nvPr/>
              </p:nvSpPr>
              <p:spPr>
                <a:xfrm>
                  <a:off x="5814291" y="756365"/>
                  <a:ext cx="47625" cy="295275"/>
                </a:xfrm>
                <a:custGeom>
                  <a:avLst/>
                  <a:gdLst>
                    <a:gd name="connsiteX0" fmla="*/ 26194 w 47625"/>
                    <a:gd name="connsiteY0" fmla="*/ 296704 h 295275"/>
                    <a:gd name="connsiteX1" fmla="*/ 7144 w 47625"/>
                    <a:gd name="connsiteY1" fmla="*/ 277654 h 295275"/>
                    <a:gd name="connsiteX2" fmla="*/ 7144 w 47625"/>
                    <a:gd name="connsiteY2" fmla="*/ 26194 h 295275"/>
                    <a:gd name="connsiteX3" fmla="*/ 26194 w 47625"/>
                    <a:gd name="connsiteY3" fmla="*/ 7144 h 295275"/>
                    <a:gd name="connsiteX4" fmla="*/ 45244 w 47625"/>
                    <a:gd name="connsiteY4" fmla="*/ 26194 h 295275"/>
                    <a:gd name="connsiteX5" fmla="*/ 45244 w 47625"/>
                    <a:gd name="connsiteY5" fmla="*/ 278606 h 295275"/>
                    <a:gd name="connsiteX6" fmla="*/ 26194 w 47625"/>
                    <a:gd name="connsiteY6" fmla="*/ 29670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95275">
                      <a:moveTo>
                        <a:pt x="26194" y="296704"/>
                      </a:moveTo>
                      <a:cubicBezTo>
                        <a:pt x="15716" y="296704"/>
                        <a:pt x="7144" y="288131"/>
                        <a:pt x="7144" y="277654"/>
                      </a:cubicBezTo>
                      <a:lnTo>
                        <a:pt x="7144" y="26194"/>
                      </a:lnTo>
                      <a:cubicBezTo>
                        <a:pt x="7144" y="15716"/>
                        <a:pt x="15716" y="7144"/>
                        <a:pt x="26194" y="7144"/>
                      </a:cubicBezTo>
                      <a:cubicBezTo>
                        <a:pt x="36671" y="7144"/>
                        <a:pt x="45244" y="15716"/>
                        <a:pt x="45244" y="26194"/>
                      </a:cubicBezTo>
                      <a:lnTo>
                        <a:pt x="45244" y="278606"/>
                      </a:lnTo>
                      <a:cubicBezTo>
                        <a:pt x="45244" y="288131"/>
                        <a:pt x="36671" y="296704"/>
                        <a:pt x="26194" y="296704"/>
                      </a:cubicBezTo>
                      <a:close/>
                    </a:path>
                  </a:pathLst>
                </a:custGeom>
                <a:grpFill/>
                <a:ln w="9525" cap="flat">
                  <a:noFill/>
                  <a:prstDash val="solid"/>
                  <a:miter/>
                </a:ln>
              </p:spPr>
              <p:txBody>
                <a:bodyPr rtlCol="0" anchor="ctr"/>
                <a:lstStyle/>
                <a:p>
                  <a:endParaRPr lang="en-US">
                    <a:solidFill>
                      <a:schemeClr val="accent1"/>
                    </a:solidFill>
                  </a:endParaRPr>
                </a:p>
              </p:txBody>
            </p:sp>
          </p:grpSp>
        </p:grpSp>
        <p:sp>
          <p:nvSpPr>
            <p:cNvPr id="15" name="TextBox 14"/>
            <p:cNvSpPr txBox="1"/>
            <p:nvPr/>
          </p:nvSpPr>
          <p:spPr>
            <a:xfrm>
              <a:off x="1981717" y="2586584"/>
              <a:ext cx="2013734" cy="523220"/>
            </a:xfrm>
            <a:prstGeom prst="rect">
              <a:avLst/>
            </a:prstGeom>
            <a:noFill/>
          </p:spPr>
          <p:txBody>
            <a:bodyPr wrap="square" rtlCol="0">
              <a:spAutoFit/>
            </a:bodyPr>
            <a:lstStyle/>
            <a:p>
              <a:r>
                <a:rPr lang="en-GB" sz="1400" dirty="0">
                  <a:solidFill>
                    <a:schemeClr val="tx2"/>
                  </a:solidFill>
                </a:rPr>
                <a:t>More than 41,500 live equipment profiles</a:t>
              </a:r>
            </a:p>
          </p:txBody>
        </p:sp>
      </p:grpSp>
      <p:grpSp>
        <p:nvGrpSpPr>
          <p:cNvPr id="11" name="Group 10"/>
          <p:cNvGrpSpPr/>
          <p:nvPr/>
        </p:nvGrpSpPr>
        <p:grpSpPr>
          <a:xfrm>
            <a:off x="630832" y="5521121"/>
            <a:ext cx="3618183" cy="990417"/>
            <a:chOff x="630832" y="3350858"/>
            <a:chExt cx="3618183" cy="990417"/>
          </a:xfrm>
        </p:grpSpPr>
        <p:sp>
          <p:nvSpPr>
            <p:cNvPr id="16" name="TextBox 15"/>
            <p:cNvSpPr txBox="1"/>
            <p:nvPr/>
          </p:nvSpPr>
          <p:spPr>
            <a:xfrm>
              <a:off x="1979841" y="3582015"/>
              <a:ext cx="2269174" cy="523220"/>
            </a:xfrm>
            <a:prstGeom prst="rect">
              <a:avLst/>
            </a:prstGeom>
            <a:noFill/>
          </p:spPr>
          <p:txBody>
            <a:bodyPr wrap="square" rtlCol="0">
              <a:spAutoFit/>
            </a:bodyPr>
            <a:lstStyle/>
            <a:p>
              <a:r>
                <a:rPr lang="en-GB" sz="1400" dirty="0">
                  <a:solidFill>
                    <a:schemeClr val="tx2"/>
                  </a:solidFill>
                </a:rPr>
                <a:t>More than 550,000 events impacting risk or security</a:t>
              </a:r>
            </a:p>
          </p:txBody>
        </p:sp>
        <p:grpSp>
          <p:nvGrpSpPr>
            <p:cNvPr id="7" name="Group 6"/>
            <p:cNvGrpSpPr/>
            <p:nvPr/>
          </p:nvGrpSpPr>
          <p:grpSpPr>
            <a:xfrm>
              <a:off x="630832" y="3350858"/>
              <a:ext cx="1061567" cy="990417"/>
              <a:chOff x="630832" y="3350858"/>
              <a:chExt cx="1061567" cy="990417"/>
            </a:xfrm>
          </p:grpSpPr>
          <p:sp>
            <p:nvSpPr>
              <p:cNvPr id="54" name="Oval 53"/>
              <p:cNvSpPr/>
              <p:nvPr/>
            </p:nvSpPr>
            <p:spPr>
              <a:xfrm>
                <a:off x="630832" y="3350858"/>
                <a:ext cx="1061567" cy="990417"/>
              </a:xfrm>
              <a:prstGeom prst="ellipse">
                <a:avLst/>
              </a:prstGeom>
              <a:solidFill>
                <a:srgbClr val="009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grpSp>
            <p:nvGrpSpPr>
              <p:cNvPr id="17" name="Group 16">
                <a:extLst>
                  <a:ext uri="{FF2B5EF4-FFF2-40B4-BE49-F238E27FC236}">
                    <a16:creationId xmlns:a16="http://schemas.microsoft.com/office/drawing/2014/main" id="{54C0E3CF-7C6D-4EA0-8988-3C4C1F1E35F1}"/>
                  </a:ext>
                </a:extLst>
              </p:cNvPr>
              <p:cNvGrpSpPr/>
              <p:nvPr/>
            </p:nvGrpSpPr>
            <p:grpSpPr>
              <a:xfrm>
                <a:off x="849002" y="3528138"/>
                <a:ext cx="643472" cy="643472"/>
                <a:chOff x="2321242" y="-774763"/>
                <a:chExt cx="1304925" cy="1304925"/>
              </a:xfrm>
              <a:solidFill>
                <a:schemeClr val="bg1"/>
              </a:solidFill>
            </p:grpSpPr>
            <p:sp>
              <p:nvSpPr>
                <p:cNvPr id="41" name="Freeform: Shape 198">
                  <a:extLst>
                    <a:ext uri="{FF2B5EF4-FFF2-40B4-BE49-F238E27FC236}">
                      <a16:creationId xmlns:a16="http://schemas.microsoft.com/office/drawing/2014/main" id="{4DB74638-B662-4B22-BDE5-70C80B69A83F}"/>
                    </a:ext>
                  </a:extLst>
                </p:cNvPr>
                <p:cNvSpPr/>
                <p:nvPr/>
              </p:nvSpPr>
              <p:spPr>
                <a:xfrm>
                  <a:off x="2321242" y="-774763"/>
                  <a:ext cx="1304925" cy="1304925"/>
                </a:xfrm>
                <a:custGeom>
                  <a:avLst/>
                  <a:gdLst>
                    <a:gd name="connsiteX0" fmla="*/ 654844 w 1304925"/>
                    <a:gd name="connsiteY0" fmla="*/ 1302544 h 1304925"/>
                    <a:gd name="connsiteX1" fmla="*/ 7144 w 1304925"/>
                    <a:gd name="connsiteY1" fmla="*/ 654844 h 1304925"/>
                    <a:gd name="connsiteX2" fmla="*/ 654844 w 1304925"/>
                    <a:gd name="connsiteY2" fmla="*/ 7144 h 1304925"/>
                    <a:gd name="connsiteX3" fmla="*/ 1302544 w 1304925"/>
                    <a:gd name="connsiteY3" fmla="*/ 654844 h 1304925"/>
                    <a:gd name="connsiteX4" fmla="*/ 654844 w 1304925"/>
                    <a:gd name="connsiteY4" fmla="*/ 1302544 h 1304925"/>
                    <a:gd name="connsiteX5" fmla="*/ 654844 w 1304925"/>
                    <a:gd name="connsiteY5" fmla="*/ 45244 h 1304925"/>
                    <a:gd name="connsiteX6" fmla="*/ 45244 w 1304925"/>
                    <a:gd name="connsiteY6" fmla="*/ 654844 h 1304925"/>
                    <a:gd name="connsiteX7" fmla="*/ 654844 w 1304925"/>
                    <a:gd name="connsiteY7" fmla="*/ 1264444 h 1304925"/>
                    <a:gd name="connsiteX8" fmla="*/ 1264444 w 1304925"/>
                    <a:gd name="connsiteY8" fmla="*/ 654844 h 1304925"/>
                    <a:gd name="connsiteX9" fmla="*/ 654844 w 1304925"/>
                    <a:gd name="connsiteY9" fmla="*/ 45244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4925" h="1304925">
                      <a:moveTo>
                        <a:pt x="654844" y="1302544"/>
                      </a:moveTo>
                      <a:cubicBezTo>
                        <a:pt x="297656" y="1302544"/>
                        <a:pt x="7144" y="1012031"/>
                        <a:pt x="7144" y="654844"/>
                      </a:cubicBezTo>
                      <a:cubicBezTo>
                        <a:pt x="7144" y="297656"/>
                        <a:pt x="297656" y="7144"/>
                        <a:pt x="654844" y="7144"/>
                      </a:cubicBezTo>
                      <a:cubicBezTo>
                        <a:pt x="1012031" y="7144"/>
                        <a:pt x="1302544" y="297656"/>
                        <a:pt x="1302544" y="654844"/>
                      </a:cubicBezTo>
                      <a:cubicBezTo>
                        <a:pt x="1302544" y="1012031"/>
                        <a:pt x="1012031" y="1302544"/>
                        <a:pt x="654844" y="1302544"/>
                      </a:cubicBezTo>
                      <a:close/>
                      <a:moveTo>
                        <a:pt x="654844" y="45244"/>
                      </a:moveTo>
                      <a:cubicBezTo>
                        <a:pt x="318611" y="45244"/>
                        <a:pt x="45244" y="318611"/>
                        <a:pt x="45244" y="654844"/>
                      </a:cubicBezTo>
                      <a:cubicBezTo>
                        <a:pt x="45244" y="991076"/>
                        <a:pt x="318611" y="1264444"/>
                        <a:pt x="654844" y="1264444"/>
                      </a:cubicBezTo>
                      <a:cubicBezTo>
                        <a:pt x="991076" y="1264444"/>
                        <a:pt x="1264444" y="991076"/>
                        <a:pt x="1264444" y="654844"/>
                      </a:cubicBezTo>
                      <a:cubicBezTo>
                        <a:pt x="1264444" y="318611"/>
                        <a:pt x="991076" y="45244"/>
                        <a:pt x="654844" y="45244"/>
                      </a:cubicBezTo>
                      <a:close/>
                    </a:path>
                  </a:pathLst>
                </a:custGeom>
                <a:grpFill/>
                <a:ln w="9525" cap="flat">
                  <a:noFill/>
                  <a:prstDash val="solid"/>
                  <a:miter/>
                </a:ln>
              </p:spPr>
              <p:txBody>
                <a:bodyPr rtlCol="0" anchor="ctr"/>
                <a:lstStyle/>
                <a:p>
                  <a:endParaRPr lang="en-US">
                    <a:solidFill>
                      <a:schemeClr val="accent1"/>
                    </a:solidFill>
                  </a:endParaRPr>
                </a:p>
              </p:txBody>
            </p:sp>
            <p:sp>
              <p:nvSpPr>
                <p:cNvPr id="42" name="Freeform: Shape 199">
                  <a:extLst>
                    <a:ext uri="{FF2B5EF4-FFF2-40B4-BE49-F238E27FC236}">
                      <a16:creationId xmlns:a16="http://schemas.microsoft.com/office/drawing/2014/main" id="{FEF9E681-2B70-43EB-A3CE-B2D8A41E2FF0}"/>
                    </a:ext>
                  </a:extLst>
                </p:cNvPr>
                <p:cNvSpPr/>
                <p:nvPr/>
              </p:nvSpPr>
              <p:spPr>
                <a:xfrm>
                  <a:off x="2949892" y="-774763"/>
                  <a:ext cx="47625" cy="1304925"/>
                </a:xfrm>
                <a:custGeom>
                  <a:avLst/>
                  <a:gdLst>
                    <a:gd name="connsiteX0" fmla="*/ 26194 w 47625"/>
                    <a:gd name="connsiteY0" fmla="*/ 1301591 h 1304925"/>
                    <a:gd name="connsiteX1" fmla="*/ 7144 w 47625"/>
                    <a:gd name="connsiteY1" fmla="*/ 1282541 h 1304925"/>
                    <a:gd name="connsiteX2" fmla="*/ 7144 w 47625"/>
                    <a:gd name="connsiteY2" fmla="*/ 26194 h 1304925"/>
                    <a:gd name="connsiteX3" fmla="*/ 26194 w 47625"/>
                    <a:gd name="connsiteY3" fmla="*/ 7144 h 1304925"/>
                    <a:gd name="connsiteX4" fmla="*/ 45244 w 47625"/>
                    <a:gd name="connsiteY4" fmla="*/ 26194 h 1304925"/>
                    <a:gd name="connsiteX5" fmla="*/ 45244 w 47625"/>
                    <a:gd name="connsiteY5" fmla="*/ 1282541 h 1304925"/>
                    <a:gd name="connsiteX6" fmla="*/ 26194 w 47625"/>
                    <a:gd name="connsiteY6" fmla="*/ 1301591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304925">
                      <a:moveTo>
                        <a:pt x="26194" y="1301591"/>
                      </a:moveTo>
                      <a:cubicBezTo>
                        <a:pt x="15716" y="1301591"/>
                        <a:pt x="7144" y="1293019"/>
                        <a:pt x="7144" y="1282541"/>
                      </a:cubicBezTo>
                      <a:lnTo>
                        <a:pt x="7144" y="26194"/>
                      </a:lnTo>
                      <a:cubicBezTo>
                        <a:pt x="7144" y="15716"/>
                        <a:pt x="15716" y="7144"/>
                        <a:pt x="26194" y="7144"/>
                      </a:cubicBezTo>
                      <a:cubicBezTo>
                        <a:pt x="36671" y="7144"/>
                        <a:pt x="45244" y="15716"/>
                        <a:pt x="45244" y="26194"/>
                      </a:cubicBezTo>
                      <a:lnTo>
                        <a:pt x="45244" y="1282541"/>
                      </a:lnTo>
                      <a:cubicBezTo>
                        <a:pt x="45244" y="1293019"/>
                        <a:pt x="36671" y="1301591"/>
                        <a:pt x="26194" y="1301591"/>
                      </a:cubicBezTo>
                      <a:close/>
                    </a:path>
                  </a:pathLst>
                </a:custGeom>
                <a:grpFill/>
                <a:ln w="9525" cap="flat">
                  <a:noFill/>
                  <a:prstDash val="solid"/>
                  <a:miter/>
                </a:ln>
              </p:spPr>
              <p:txBody>
                <a:bodyPr rtlCol="0" anchor="ctr"/>
                <a:lstStyle/>
                <a:p>
                  <a:endParaRPr lang="en-US">
                    <a:solidFill>
                      <a:schemeClr val="accent1"/>
                    </a:solidFill>
                  </a:endParaRPr>
                </a:p>
              </p:txBody>
            </p:sp>
            <p:sp>
              <p:nvSpPr>
                <p:cNvPr id="43" name="Freeform: Shape 200">
                  <a:extLst>
                    <a:ext uri="{FF2B5EF4-FFF2-40B4-BE49-F238E27FC236}">
                      <a16:creationId xmlns:a16="http://schemas.microsoft.com/office/drawing/2014/main" id="{E3D6CB98-A540-4815-9687-24F83342281D}"/>
                    </a:ext>
                  </a:extLst>
                </p:cNvPr>
                <p:cNvSpPr/>
                <p:nvPr/>
              </p:nvSpPr>
              <p:spPr>
                <a:xfrm>
                  <a:off x="2321242" y="-146113"/>
                  <a:ext cx="1304925" cy="47625"/>
                </a:xfrm>
                <a:custGeom>
                  <a:avLst/>
                  <a:gdLst>
                    <a:gd name="connsiteX0" fmla="*/ 1283494 w 1304925"/>
                    <a:gd name="connsiteY0" fmla="*/ 45244 h 47625"/>
                    <a:gd name="connsiteX1" fmla="*/ 26194 w 1304925"/>
                    <a:gd name="connsiteY1" fmla="*/ 45244 h 47625"/>
                    <a:gd name="connsiteX2" fmla="*/ 7144 w 1304925"/>
                    <a:gd name="connsiteY2" fmla="*/ 26194 h 47625"/>
                    <a:gd name="connsiteX3" fmla="*/ 26194 w 1304925"/>
                    <a:gd name="connsiteY3" fmla="*/ 7144 h 47625"/>
                    <a:gd name="connsiteX4" fmla="*/ 1283494 w 1304925"/>
                    <a:gd name="connsiteY4" fmla="*/ 7144 h 47625"/>
                    <a:gd name="connsiteX5" fmla="*/ 1302544 w 1304925"/>
                    <a:gd name="connsiteY5" fmla="*/ 26194 h 47625"/>
                    <a:gd name="connsiteX6" fmla="*/ 1283494 w 1304925"/>
                    <a:gd name="connsiteY6"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925" h="47625">
                      <a:moveTo>
                        <a:pt x="1283494" y="45244"/>
                      </a:moveTo>
                      <a:lnTo>
                        <a:pt x="26194" y="45244"/>
                      </a:lnTo>
                      <a:cubicBezTo>
                        <a:pt x="15716" y="45244"/>
                        <a:pt x="7144" y="36671"/>
                        <a:pt x="7144" y="26194"/>
                      </a:cubicBezTo>
                      <a:cubicBezTo>
                        <a:pt x="7144" y="15716"/>
                        <a:pt x="15716" y="7144"/>
                        <a:pt x="26194" y="7144"/>
                      </a:cubicBezTo>
                      <a:lnTo>
                        <a:pt x="1283494" y="7144"/>
                      </a:lnTo>
                      <a:cubicBezTo>
                        <a:pt x="1293971" y="7144"/>
                        <a:pt x="1302544" y="15716"/>
                        <a:pt x="1302544" y="26194"/>
                      </a:cubicBezTo>
                      <a:cubicBezTo>
                        <a:pt x="1302544" y="36671"/>
                        <a:pt x="1293971" y="45244"/>
                        <a:pt x="1283494" y="45244"/>
                      </a:cubicBezTo>
                      <a:close/>
                    </a:path>
                  </a:pathLst>
                </a:custGeom>
                <a:grpFill/>
                <a:ln w="9525" cap="flat">
                  <a:noFill/>
                  <a:prstDash val="solid"/>
                  <a:miter/>
                </a:ln>
              </p:spPr>
              <p:txBody>
                <a:bodyPr rtlCol="0" anchor="ctr"/>
                <a:lstStyle/>
                <a:p>
                  <a:endParaRPr lang="en-US">
                    <a:solidFill>
                      <a:schemeClr val="accent1"/>
                    </a:solidFill>
                  </a:endParaRPr>
                </a:p>
              </p:txBody>
            </p:sp>
            <p:sp>
              <p:nvSpPr>
                <p:cNvPr id="44" name="Freeform: Shape 201">
                  <a:extLst>
                    <a:ext uri="{FF2B5EF4-FFF2-40B4-BE49-F238E27FC236}">
                      <a16:creationId xmlns:a16="http://schemas.microsoft.com/office/drawing/2014/main" id="{13553002-4B97-46FF-ACE2-9D523F6A393E}"/>
                    </a:ext>
                  </a:extLst>
                </p:cNvPr>
                <p:cNvSpPr/>
                <p:nvPr/>
              </p:nvSpPr>
              <p:spPr>
                <a:xfrm>
                  <a:off x="2506331" y="-584388"/>
                  <a:ext cx="933450" cy="190500"/>
                </a:xfrm>
                <a:custGeom>
                  <a:avLst/>
                  <a:gdLst>
                    <a:gd name="connsiteX0" fmla="*/ 469755 w 933450"/>
                    <a:gd name="connsiteY0" fmla="*/ 189196 h 190500"/>
                    <a:gd name="connsiteX1" fmla="*/ 13508 w 933450"/>
                    <a:gd name="connsiteY1" fmla="*/ 41559 h 190500"/>
                    <a:gd name="connsiteX2" fmla="*/ 11603 w 933450"/>
                    <a:gd name="connsiteY2" fmla="*/ 14889 h 190500"/>
                    <a:gd name="connsiteX3" fmla="*/ 38273 w 933450"/>
                    <a:gd name="connsiteY3" fmla="*/ 12984 h 190500"/>
                    <a:gd name="connsiteX4" fmla="*/ 469755 w 933450"/>
                    <a:gd name="connsiteY4" fmla="*/ 151096 h 190500"/>
                    <a:gd name="connsiteX5" fmla="*/ 901238 w 933450"/>
                    <a:gd name="connsiteY5" fmla="*/ 12031 h 190500"/>
                    <a:gd name="connsiteX6" fmla="*/ 927908 w 933450"/>
                    <a:gd name="connsiteY6" fmla="*/ 12984 h 190500"/>
                    <a:gd name="connsiteX7" fmla="*/ 926955 w 933450"/>
                    <a:gd name="connsiteY7" fmla="*/ 39654 h 190500"/>
                    <a:gd name="connsiteX8" fmla="*/ 469755 w 933450"/>
                    <a:gd name="connsiteY8" fmla="*/ 18919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190500">
                      <a:moveTo>
                        <a:pt x="469755" y="189196"/>
                      </a:moveTo>
                      <a:cubicBezTo>
                        <a:pt x="286875" y="189196"/>
                        <a:pt x="116378" y="133951"/>
                        <a:pt x="13508" y="41559"/>
                      </a:cubicBezTo>
                      <a:cubicBezTo>
                        <a:pt x="5888" y="34891"/>
                        <a:pt x="4935" y="22509"/>
                        <a:pt x="11603" y="14889"/>
                      </a:cubicBezTo>
                      <a:cubicBezTo>
                        <a:pt x="18270" y="7269"/>
                        <a:pt x="30653" y="6316"/>
                        <a:pt x="38273" y="12984"/>
                      </a:cubicBezTo>
                      <a:cubicBezTo>
                        <a:pt x="134475" y="99661"/>
                        <a:pt x="295448" y="151096"/>
                        <a:pt x="469755" y="151096"/>
                      </a:cubicBezTo>
                      <a:cubicBezTo>
                        <a:pt x="644063" y="151096"/>
                        <a:pt x="805035" y="99661"/>
                        <a:pt x="901238" y="12031"/>
                      </a:cubicBezTo>
                      <a:cubicBezTo>
                        <a:pt x="908858" y="5364"/>
                        <a:pt x="921240" y="5364"/>
                        <a:pt x="927908" y="12984"/>
                      </a:cubicBezTo>
                      <a:cubicBezTo>
                        <a:pt x="934575" y="20604"/>
                        <a:pt x="934575" y="32986"/>
                        <a:pt x="926955" y="39654"/>
                      </a:cubicBezTo>
                      <a:cubicBezTo>
                        <a:pt x="824085" y="133951"/>
                        <a:pt x="652635" y="189196"/>
                        <a:pt x="469755" y="189196"/>
                      </a:cubicBezTo>
                      <a:close/>
                    </a:path>
                  </a:pathLst>
                </a:custGeom>
                <a:grpFill/>
                <a:ln w="9525" cap="flat">
                  <a:noFill/>
                  <a:prstDash val="solid"/>
                  <a:miter/>
                </a:ln>
              </p:spPr>
              <p:txBody>
                <a:bodyPr rtlCol="0" anchor="ctr"/>
                <a:lstStyle/>
                <a:p>
                  <a:endParaRPr lang="en-US">
                    <a:solidFill>
                      <a:schemeClr val="accent1"/>
                    </a:solidFill>
                  </a:endParaRPr>
                </a:p>
              </p:txBody>
            </p:sp>
            <p:sp>
              <p:nvSpPr>
                <p:cNvPr id="45" name="Freeform: Shape 202">
                  <a:extLst>
                    <a:ext uri="{FF2B5EF4-FFF2-40B4-BE49-F238E27FC236}">
                      <a16:creationId xmlns:a16="http://schemas.microsoft.com/office/drawing/2014/main" id="{D144EEA7-9CFA-4B3E-A30E-37D561C6680C}"/>
                    </a:ext>
                  </a:extLst>
                </p:cNvPr>
                <p:cNvSpPr/>
                <p:nvPr/>
              </p:nvSpPr>
              <p:spPr>
                <a:xfrm>
                  <a:off x="2506005" y="148210"/>
                  <a:ext cx="933450" cy="190500"/>
                </a:xfrm>
                <a:custGeom>
                  <a:avLst/>
                  <a:gdLst>
                    <a:gd name="connsiteX0" fmla="*/ 913946 w 933450"/>
                    <a:gd name="connsiteY0" fmla="*/ 189071 h 190500"/>
                    <a:gd name="connsiteX1" fmla="*/ 901564 w 933450"/>
                    <a:gd name="connsiteY1" fmla="*/ 184309 h 190500"/>
                    <a:gd name="connsiteX2" fmla="*/ 470081 w 933450"/>
                    <a:gd name="connsiteY2" fmla="*/ 45244 h 190500"/>
                    <a:gd name="connsiteX3" fmla="*/ 38599 w 933450"/>
                    <a:gd name="connsiteY3" fmla="*/ 183356 h 190500"/>
                    <a:gd name="connsiteX4" fmla="*/ 11929 w 933450"/>
                    <a:gd name="connsiteY4" fmla="*/ 181451 h 190500"/>
                    <a:gd name="connsiteX5" fmla="*/ 13834 w 933450"/>
                    <a:gd name="connsiteY5" fmla="*/ 154781 h 190500"/>
                    <a:gd name="connsiteX6" fmla="*/ 470081 w 933450"/>
                    <a:gd name="connsiteY6" fmla="*/ 7144 h 190500"/>
                    <a:gd name="connsiteX7" fmla="*/ 927281 w 933450"/>
                    <a:gd name="connsiteY7" fmla="*/ 155734 h 190500"/>
                    <a:gd name="connsiteX8" fmla="*/ 928234 w 933450"/>
                    <a:gd name="connsiteY8" fmla="*/ 182404 h 190500"/>
                    <a:gd name="connsiteX9" fmla="*/ 913946 w 933450"/>
                    <a:gd name="connsiteY9" fmla="*/ 18907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 h="190500">
                      <a:moveTo>
                        <a:pt x="913946" y="189071"/>
                      </a:moveTo>
                      <a:cubicBezTo>
                        <a:pt x="909184" y="189071"/>
                        <a:pt x="904421" y="187166"/>
                        <a:pt x="901564" y="184309"/>
                      </a:cubicBezTo>
                      <a:cubicBezTo>
                        <a:pt x="805361" y="97631"/>
                        <a:pt x="643436" y="45244"/>
                        <a:pt x="470081" y="45244"/>
                      </a:cubicBezTo>
                      <a:cubicBezTo>
                        <a:pt x="296726" y="45244"/>
                        <a:pt x="134801" y="96679"/>
                        <a:pt x="38599" y="183356"/>
                      </a:cubicBezTo>
                      <a:cubicBezTo>
                        <a:pt x="30979" y="190024"/>
                        <a:pt x="18596" y="190024"/>
                        <a:pt x="11929" y="181451"/>
                      </a:cubicBezTo>
                      <a:cubicBezTo>
                        <a:pt x="5261" y="173831"/>
                        <a:pt x="5261" y="161449"/>
                        <a:pt x="13834" y="154781"/>
                      </a:cubicBezTo>
                      <a:cubicBezTo>
                        <a:pt x="116704" y="62389"/>
                        <a:pt x="287201" y="7144"/>
                        <a:pt x="470081" y="7144"/>
                      </a:cubicBezTo>
                      <a:cubicBezTo>
                        <a:pt x="652961" y="7144"/>
                        <a:pt x="824411" y="62389"/>
                        <a:pt x="927281" y="155734"/>
                      </a:cubicBezTo>
                      <a:cubicBezTo>
                        <a:pt x="934901" y="162401"/>
                        <a:pt x="935854" y="174784"/>
                        <a:pt x="928234" y="182404"/>
                      </a:cubicBezTo>
                      <a:cubicBezTo>
                        <a:pt x="924424" y="186214"/>
                        <a:pt x="919661" y="189071"/>
                        <a:pt x="913946" y="189071"/>
                      </a:cubicBezTo>
                      <a:close/>
                    </a:path>
                  </a:pathLst>
                </a:custGeom>
                <a:grpFill/>
                <a:ln w="9525" cap="flat">
                  <a:noFill/>
                  <a:prstDash val="solid"/>
                  <a:miter/>
                </a:ln>
              </p:spPr>
              <p:txBody>
                <a:bodyPr rtlCol="0" anchor="ctr"/>
                <a:lstStyle/>
                <a:p>
                  <a:endParaRPr lang="en-US">
                    <a:solidFill>
                      <a:schemeClr val="accent1"/>
                    </a:solidFill>
                  </a:endParaRPr>
                </a:p>
              </p:txBody>
            </p:sp>
            <p:sp>
              <p:nvSpPr>
                <p:cNvPr id="46" name="Freeform: Shape 203">
                  <a:extLst>
                    <a:ext uri="{FF2B5EF4-FFF2-40B4-BE49-F238E27FC236}">
                      <a16:creationId xmlns:a16="http://schemas.microsoft.com/office/drawing/2014/main" id="{9297A087-70E2-4B57-BBB7-602E74AD3869}"/>
                    </a:ext>
                  </a:extLst>
                </p:cNvPr>
                <p:cNvSpPr/>
                <p:nvPr/>
              </p:nvSpPr>
              <p:spPr>
                <a:xfrm>
                  <a:off x="2628900" y="-764695"/>
                  <a:ext cx="361950" cy="1285875"/>
                </a:xfrm>
                <a:custGeom>
                  <a:avLst/>
                  <a:gdLst>
                    <a:gd name="connsiteX0" fmla="*/ 341471 w 361950"/>
                    <a:gd name="connsiteY0" fmla="*/ 1285808 h 1285875"/>
                    <a:gd name="connsiteX1" fmla="*/ 330041 w 361950"/>
                    <a:gd name="connsiteY1" fmla="*/ 1281998 h 1285875"/>
                    <a:gd name="connsiteX2" fmla="*/ 7144 w 361950"/>
                    <a:gd name="connsiteY2" fmla="*/ 645728 h 1285875"/>
                    <a:gd name="connsiteX3" fmla="*/ 328136 w 361950"/>
                    <a:gd name="connsiteY3" fmla="*/ 10411 h 1285875"/>
                    <a:gd name="connsiteX4" fmla="*/ 354806 w 361950"/>
                    <a:gd name="connsiteY4" fmla="*/ 15173 h 1285875"/>
                    <a:gd name="connsiteX5" fmla="*/ 350044 w 361950"/>
                    <a:gd name="connsiteY5" fmla="*/ 41843 h 1285875"/>
                    <a:gd name="connsiteX6" fmla="*/ 45244 w 361950"/>
                    <a:gd name="connsiteY6" fmla="*/ 645728 h 1285875"/>
                    <a:gd name="connsiteX7" fmla="*/ 351949 w 361950"/>
                    <a:gd name="connsiteY7" fmla="*/ 1250566 h 1285875"/>
                    <a:gd name="connsiteX8" fmla="*/ 356711 w 361950"/>
                    <a:gd name="connsiteY8" fmla="*/ 1277236 h 1285875"/>
                    <a:gd name="connsiteX9" fmla="*/ 341471 w 361950"/>
                    <a:gd name="connsiteY9" fmla="*/ 1285808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1285875">
                      <a:moveTo>
                        <a:pt x="341471" y="1285808"/>
                      </a:moveTo>
                      <a:cubicBezTo>
                        <a:pt x="337661" y="1285808"/>
                        <a:pt x="333851" y="1284856"/>
                        <a:pt x="330041" y="1281998"/>
                      </a:cubicBezTo>
                      <a:cubicBezTo>
                        <a:pt x="128111" y="1139123"/>
                        <a:pt x="7144" y="901951"/>
                        <a:pt x="7144" y="645728"/>
                      </a:cubicBezTo>
                      <a:cubicBezTo>
                        <a:pt x="7144" y="390458"/>
                        <a:pt x="127159" y="153286"/>
                        <a:pt x="328136" y="10411"/>
                      </a:cubicBezTo>
                      <a:cubicBezTo>
                        <a:pt x="336709" y="4696"/>
                        <a:pt x="349091" y="6601"/>
                        <a:pt x="354806" y="15173"/>
                      </a:cubicBezTo>
                      <a:cubicBezTo>
                        <a:pt x="360521" y="23746"/>
                        <a:pt x="358616" y="35176"/>
                        <a:pt x="350044" y="41843"/>
                      </a:cubicBezTo>
                      <a:cubicBezTo>
                        <a:pt x="158591" y="177098"/>
                        <a:pt x="45244" y="402841"/>
                        <a:pt x="45244" y="645728"/>
                      </a:cubicBezTo>
                      <a:cubicBezTo>
                        <a:pt x="45244" y="888616"/>
                        <a:pt x="159544" y="1115311"/>
                        <a:pt x="351949" y="1250566"/>
                      </a:cubicBezTo>
                      <a:cubicBezTo>
                        <a:pt x="360521" y="1256281"/>
                        <a:pt x="362426" y="1268663"/>
                        <a:pt x="356711" y="1277236"/>
                      </a:cubicBezTo>
                      <a:cubicBezTo>
                        <a:pt x="352901" y="1282951"/>
                        <a:pt x="347186" y="1285808"/>
                        <a:pt x="341471" y="1285808"/>
                      </a:cubicBezTo>
                      <a:close/>
                    </a:path>
                  </a:pathLst>
                </a:custGeom>
                <a:grpFill/>
                <a:ln w="9525" cap="flat">
                  <a:noFill/>
                  <a:prstDash val="solid"/>
                  <a:miter/>
                </a:ln>
              </p:spPr>
              <p:txBody>
                <a:bodyPr rtlCol="0" anchor="ctr"/>
                <a:lstStyle/>
                <a:p>
                  <a:endParaRPr lang="en-US">
                    <a:solidFill>
                      <a:schemeClr val="accent1"/>
                    </a:solidFill>
                  </a:endParaRPr>
                </a:p>
              </p:txBody>
            </p:sp>
            <p:sp>
              <p:nvSpPr>
                <p:cNvPr id="47" name="Freeform: Shape 204">
                  <a:extLst>
                    <a:ext uri="{FF2B5EF4-FFF2-40B4-BE49-F238E27FC236}">
                      <a16:creationId xmlns:a16="http://schemas.microsoft.com/office/drawing/2014/main" id="{37025295-D143-40A2-B91B-D7C08BC52AB9}"/>
                    </a:ext>
                  </a:extLst>
                </p:cNvPr>
                <p:cNvSpPr/>
                <p:nvPr/>
              </p:nvSpPr>
              <p:spPr>
                <a:xfrm>
                  <a:off x="2965675" y="-763742"/>
                  <a:ext cx="361950" cy="1285875"/>
                </a:xfrm>
                <a:custGeom>
                  <a:avLst/>
                  <a:gdLst>
                    <a:gd name="connsiteX0" fmla="*/ 25651 w 361950"/>
                    <a:gd name="connsiteY0" fmla="*/ 1284856 h 1285875"/>
                    <a:gd name="connsiteX1" fmla="*/ 10411 w 361950"/>
                    <a:gd name="connsiteY1" fmla="*/ 1277236 h 1285875"/>
                    <a:gd name="connsiteX2" fmla="*/ 15173 w 361950"/>
                    <a:gd name="connsiteY2" fmla="*/ 1250566 h 1285875"/>
                    <a:gd name="connsiteX3" fmla="*/ 321878 w 361950"/>
                    <a:gd name="connsiteY3" fmla="*/ 645728 h 1285875"/>
                    <a:gd name="connsiteX4" fmla="*/ 17078 w 361950"/>
                    <a:gd name="connsiteY4" fmla="*/ 41843 h 1285875"/>
                    <a:gd name="connsiteX5" fmla="*/ 12315 w 361950"/>
                    <a:gd name="connsiteY5" fmla="*/ 15173 h 1285875"/>
                    <a:gd name="connsiteX6" fmla="*/ 38986 w 361950"/>
                    <a:gd name="connsiteY6" fmla="*/ 10411 h 1285875"/>
                    <a:gd name="connsiteX7" fmla="*/ 359978 w 361950"/>
                    <a:gd name="connsiteY7" fmla="*/ 645728 h 1285875"/>
                    <a:gd name="connsiteX8" fmla="*/ 37081 w 361950"/>
                    <a:gd name="connsiteY8" fmla="*/ 1281998 h 1285875"/>
                    <a:gd name="connsiteX9" fmla="*/ 25651 w 361950"/>
                    <a:gd name="connsiteY9" fmla="*/ 1284856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1285875">
                      <a:moveTo>
                        <a:pt x="25651" y="1284856"/>
                      </a:moveTo>
                      <a:cubicBezTo>
                        <a:pt x="19936" y="1284856"/>
                        <a:pt x="14221" y="1281998"/>
                        <a:pt x="10411" y="1277236"/>
                      </a:cubicBezTo>
                      <a:cubicBezTo>
                        <a:pt x="4696" y="1268663"/>
                        <a:pt x="6601" y="1257233"/>
                        <a:pt x="15173" y="1250566"/>
                      </a:cubicBezTo>
                      <a:cubicBezTo>
                        <a:pt x="206626" y="1115311"/>
                        <a:pt x="321878" y="888616"/>
                        <a:pt x="321878" y="645728"/>
                      </a:cubicBezTo>
                      <a:cubicBezTo>
                        <a:pt x="321878" y="402841"/>
                        <a:pt x="207578" y="177098"/>
                        <a:pt x="17078" y="41843"/>
                      </a:cubicBezTo>
                      <a:cubicBezTo>
                        <a:pt x="8506" y="36128"/>
                        <a:pt x="6601" y="23746"/>
                        <a:pt x="12315" y="15173"/>
                      </a:cubicBezTo>
                      <a:cubicBezTo>
                        <a:pt x="18031" y="6601"/>
                        <a:pt x="30413" y="4696"/>
                        <a:pt x="38986" y="10411"/>
                      </a:cubicBezTo>
                      <a:cubicBezTo>
                        <a:pt x="239963" y="153286"/>
                        <a:pt x="359978" y="390458"/>
                        <a:pt x="359978" y="645728"/>
                      </a:cubicBezTo>
                      <a:cubicBezTo>
                        <a:pt x="359978" y="900998"/>
                        <a:pt x="239011" y="1139123"/>
                        <a:pt x="37081" y="1281998"/>
                      </a:cubicBezTo>
                      <a:cubicBezTo>
                        <a:pt x="33271" y="1282951"/>
                        <a:pt x="29461" y="1284856"/>
                        <a:pt x="25651" y="1284856"/>
                      </a:cubicBezTo>
                      <a:close/>
                    </a:path>
                  </a:pathLst>
                </a:custGeom>
                <a:grpFill/>
                <a:ln w="9525" cap="flat">
                  <a:noFill/>
                  <a:prstDash val="solid"/>
                  <a:miter/>
                </a:ln>
              </p:spPr>
              <p:txBody>
                <a:bodyPr rtlCol="0" anchor="ctr"/>
                <a:lstStyle/>
                <a:p>
                  <a:endParaRPr lang="en-US">
                    <a:solidFill>
                      <a:schemeClr val="accent1"/>
                    </a:solidFill>
                  </a:endParaRPr>
                </a:p>
              </p:txBody>
            </p:sp>
          </p:grpSp>
        </p:grpSp>
      </p:grpSp>
      <p:grpSp>
        <p:nvGrpSpPr>
          <p:cNvPr id="12" name="Group 11"/>
          <p:cNvGrpSpPr/>
          <p:nvPr/>
        </p:nvGrpSpPr>
        <p:grpSpPr>
          <a:xfrm>
            <a:off x="630832" y="4397775"/>
            <a:ext cx="3709069" cy="990417"/>
            <a:chOff x="630832" y="4397775"/>
            <a:chExt cx="3709069" cy="990417"/>
          </a:xfrm>
        </p:grpSpPr>
        <p:sp>
          <p:nvSpPr>
            <p:cNvPr id="19" name="TextBox 18"/>
            <p:cNvSpPr txBox="1"/>
            <p:nvPr/>
          </p:nvSpPr>
          <p:spPr>
            <a:xfrm>
              <a:off x="2017439" y="4510228"/>
              <a:ext cx="2322462" cy="738664"/>
            </a:xfrm>
            <a:prstGeom prst="rect">
              <a:avLst/>
            </a:prstGeom>
            <a:noFill/>
          </p:spPr>
          <p:txBody>
            <a:bodyPr wrap="square" rtlCol="0">
              <a:spAutoFit/>
            </a:bodyPr>
            <a:lstStyle/>
            <a:p>
              <a:r>
                <a:rPr lang="en-GB" sz="1400" dirty="0">
                  <a:solidFill>
                    <a:schemeClr val="tx2"/>
                  </a:solidFill>
                </a:rPr>
                <a:t>More than 360,000 events related to terrorism and insurgency</a:t>
              </a:r>
            </a:p>
          </p:txBody>
        </p:sp>
        <p:sp>
          <p:nvSpPr>
            <p:cNvPr id="60" name="Oval 59"/>
            <p:cNvSpPr/>
            <p:nvPr/>
          </p:nvSpPr>
          <p:spPr>
            <a:xfrm>
              <a:off x="630832" y="4397775"/>
              <a:ext cx="1061567" cy="990417"/>
            </a:xfrm>
            <a:prstGeom prst="ellipse">
              <a:avLst/>
            </a:prstGeom>
            <a:solidFill>
              <a:srgbClr val="23B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grpSp>
      <p:grpSp>
        <p:nvGrpSpPr>
          <p:cNvPr id="18" name="Group 17">
            <a:extLst>
              <a:ext uri="{FF2B5EF4-FFF2-40B4-BE49-F238E27FC236}">
                <a16:creationId xmlns:a16="http://schemas.microsoft.com/office/drawing/2014/main" id="{A658C5C5-118C-4B3A-9C9B-164FFD9EC05D}"/>
              </a:ext>
            </a:extLst>
          </p:cNvPr>
          <p:cNvGrpSpPr/>
          <p:nvPr/>
        </p:nvGrpSpPr>
        <p:grpSpPr>
          <a:xfrm>
            <a:off x="922152" y="4548422"/>
            <a:ext cx="467679" cy="692524"/>
            <a:chOff x="9079141" y="-47983"/>
            <a:chExt cx="990600" cy="1466850"/>
          </a:xfrm>
          <a:solidFill>
            <a:schemeClr val="bg1"/>
          </a:solidFill>
        </p:grpSpPr>
        <p:sp>
          <p:nvSpPr>
            <p:cNvPr id="37" name="Freeform: Shape 230">
              <a:extLst>
                <a:ext uri="{FF2B5EF4-FFF2-40B4-BE49-F238E27FC236}">
                  <a16:creationId xmlns:a16="http://schemas.microsoft.com/office/drawing/2014/main" id="{92287242-C749-470C-A425-DCB7AF8A35AA}"/>
                </a:ext>
              </a:extLst>
            </p:cNvPr>
            <p:cNvSpPr/>
            <p:nvPr/>
          </p:nvSpPr>
          <p:spPr>
            <a:xfrm>
              <a:off x="9248592" y="545461"/>
              <a:ext cx="314325" cy="200025"/>
            </a:xfrm>
            <a:custGeom>
              <a:avLst/>
              <a:gdLst>
                <a:gd name="connsiteX0" fmla="*/ 154204 w 314325"/>
                <a:gd name="connsiteY0" fmla="*/ 201489 h 200025"/>
                <a:gd name="connsiteX1" fmla="*/ 152299 w 314325"/>
                <a:gd name="connsiteY1" fmla="*/ 201489 h 200025"/>
                <a:gd name="connsiteX2" fmla="*/ 13234 w 314325"/>
                <a:gd name="connsiteY2" fmla="*/ 104334 h 200025"/>
                <a:gd name="connsiteX3" fmla="*/ 9424 w 314325"/>
                <a:gd name="connsiteY3" fmla="*/ 94809 h 200025"/>
                <a:gd name="connsiteX4" fmla="*/ 8471 w 314325"/>
                <a:gd name="connsiteY4" fmla="*/ 79569 h 200025"/>
                <a:gd name="connsiteX5" fmla="*/ 79909 w 314325"/>
                <a:gd name="connsiteY5" fmla="*/ 12894 h 200025"/>
                <a:gd name="connsiteX6" fmla="*/ 252311 w 314325"/>
                <a:gd name="connsiteY6" fmla="*/ 37659 h 200025"/>
                <a:gd name="connsiteX7" fmla="*/ 311366 w 314325"/>
                <a:gd name="connsiteY7" fmla="*/ 103381 h 200025"/>
                <a:gd name="connsiteX8" fmla="*/ 309461 w 314325"/>
                <a:gd name="connsiteY8" fmla="*/ 113859 h 200025"/>
                <a:gd name="connsiteX9" fmla="*/ 154204 w 314325"/>
                <a:gd name="connsiteY9" fmla="*/ 201489 h 200025"/>
                <a:gd name="connsiteX10" fmla="*/ 46571 w 314325"/>
                <a:gd name="connsiteY10" fmla="*/ 85284 h 200025"/>
                <a:gd name="connsiteX11" fmla="*/ 48476 w 314325"/>
                <a:gd name="connsiteY11" fmla="*/ 90046 h 200025"/>
                <a:gd name="connsiteX12" fmla="*/ 152299 w 314325"/>
                <a:gd name="connsiteY12" fmla="*/ 163389 h 200025"/>
                <a:gd name="connsiteX13" fmla="*/ 270409 w 314325"/>
                <a:gd name="connsiteY13" fmla="*/ 104334 h 200025"/>
                <a:gd name="connsiteX14" fmla="*/ 230404 w 314325"/>
                <a:gd name="connsiteY14" fmla="*/ 69091 h 200025"/>
                <a:gd name="connsiteX15" fmla="*/ 87529 w 314325"/>
                <a:gd name="connsiteY15" fmla="*/ 50041 h 200025"/>
                <a:gd name="connsiteX16" fmla="*/ 46571 w 314325"/>
                <a:gd name="connsiteY16" fmla="*/ 8528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325" h="200025">
                  <a:moveTo>
                    <a:pt x="154204" y="201489"/>
                  </a:moveTo>
                  <a:cubicBezTo>
                    <a:pt x="153251" y="201489"/>
                    <a:pt x="152299" y="201489"/>
                    <a:pt x="152299" y="201489"/>
                  </a:cubicBezTo>
                  <a:cubicBezTo>
                    <a:pt x="52286" y="200536"/>
                    <a:pt x="24664" y="132909"/>
                    <a:pt x="13234" y="104334"/>
                  </a:cubicBezTo>
                  <a:cubicBezTo>
                    <a:pt x="11329" y="100524"/>
                    <a:pt x="10376" y="96714"/>
                    <a:pt x="9424" y="94809"/>
                  </a:cubicBezTo>
                  <a:cubicBezTo>
                    <a:pt x="6566" y="90046"/>
                    <a:pt x="6566" y="84331"/>
                    <a:pt x="8471" y="79569"/>
                  </a:cubicBezTo>
                  <a:cubicBezTo>
                    <a:pt x="9424" y="77664"/>
                    <a:pt x="27521" y="23371"/>
                    <a:pt x="79909" y="12894"/>
                  </a:cubicBezTo>
                  <a:cubicBezTo>
                    <a:pt x="103721" y="8131"/>
                    <a:pt x="188494" y="-5204"/>
                    <a:pt x="252311" y="37659"/>
                  </a:cubicBezTo>
                  <a:cubicBezTo>
                    <a:pt x="302794" y="71949"/>
                    <a:pt x="310414" y="94809"/>
                    <a:pt x="311366" y="103381"/>
                  </a:cubicBezTo>
                  <a:cubicBezTo>
                    <a:pt x="311366" y="107191"/>
                    <a:pt x="311366" y="111001"/>
                    <a:pt x="309461" y="113859"/>
                  </a:cubicBezTo>
                  <a:cubicBezTo>
                    <a:pt x="307556" y="117669"/>
                    <a:pt x="263741" y="201489"/>
                    <a:pt x="154204" y="201489"/>
                  </a:cubicBezTo>
                  <a:close/>
                  <a:moveTo>
                    <a:pt x="46571" y="85284"/>
                  </a:moveTo>
                  <a:cubicBezTo>
                    <a:pt x="47524" y="87189"/>
                    <a:pt x="47524" y="88141"/>
                    <a:pt x="48476" y="90046"/>
                  </a:cubicBezTo>
                  <a:cubicBezTo>
                    <a:pt x="59906" y="116716"/>
                    <a:pt x="78004" y="162436"/>
                    <a:pt x="152299" y="163389"/>
                  </a:cubicBezTo>
                  <a:cubicBezTo>
                    <a:pt x="222784" y="164341"/>
                    <a:pt x="258979" y="121479"/>
                    <a:pt x="270409" y="104334"/>
                  </a:cubicBezTo>
                  <a:cubicBezTo>
                    <a:pt x="265646" y="97666"/>
                    <a:pt x="255169" y="85284"/>
                    <a:pt x="230404" y="69091"/>
                  </a:cubicBezTo>
                  <a:cubicBezTo>
                    <a:pt x="178969" y="34801"/>
                    <a:pt x="107531" y="46231"/>
                    <a:pt x="87529" y="50041"/>
                  </a:cubicBezTo>
                  <a:cubicBezTo>
                    <a:pt x="64669" y="54804"/>
                    <a:pt x="51334" y="74806"/>
                    <a:pt x="46571" y="85284"/>
                  </a:cubicBezTo>
                  <a:close/>
                </a:path>
              </a:pathLst>
            </a:custGeom>
            <a:grpFill/>
            <a:ln w="9525" cap="flat">
              <a:noFill/>
              <a:prstDash val="solid"/>
              <a:miter/>
            </a:ln>
          </p:spPr>
          <p:txBody>
            <a:bodyPr rtlCol="0" anchor="ctr"/>
            <a:lstStyle/>
            <a:p>
              <a:endParaRPr lang="en-US">
                <a:solidFill>
                  <a:schemeClr val="accent1"/>
                </a:solidFill>
              </a:endParaRPr>
            </a:p>
          </p:txBody>
        </p:sp>
        <p:sp>
          <p:nvSpPr>
            <p:cNvPr id="38" name="Freeform: Shape 231">
              <a:extLst>
                <a:ext uri="{FF2B5EF4-FFF2-40B4-BE49-F238E27FC236}">
                  <a16:creationId xmlns:a16="http://schemas.microsoft.com/office/drawing/2014/main" id="{90D8234E-FEA1-4537-9D3A-C16A93B0668A}"/>
                </a:ext>
              </a:extLst>
            </p:cNvPr>
            <p:cNvSpPr/>
            <p:nvPr/>
          </p:nvSpPr>
          <p:spPr>
            <a:xfrm>
              <a:off x="9079141" y="-47983"/>
              <a:ext cx="990600" cy="1466850"/>
            </a:xfrm>
            <a:custGeom>
              <a:avLst/>
              <a:gdLst>
                <a:gd name="connsiteX0" fmla="*/ 510344 w 990600"/>
                <a:gd name="connsiteY0" fmla="*/ 1464541 h 1466850"/>
                <a:gd name="connsiteX1" fmla="*/ 496057 w 990600"/>
                <a:gd name="connsiteY1" fmla="*/ 1464541 h 1466850"/>
                <a:gd name="connsiteX2" fmla="*/ 109342 w 990600"/>
                <a:gd name="connsiteY2" fmla="*/ 1254038 h 1466850"/>
                <a:gd name="connsiteX3" fmla="*/ 121724 w 990600"/>
                <a:gd name="connsiteY3" fmla="*/ 1134976 h 1466850"/>
                <a:gd name="connsiteX4" fmla="*/ 120772 w 990600"/>
                <a:gd name="connsiteY4" fmla="*/ 1134023 h 1466850"/>
                <a:gd name="connsiteX5" fmla="*/ 101722 w 990600"/>
                <a:gd name="connsiteY5" fmla="*/ 1062586 h 1466850"/>
                <a:gd name="connsiteX6" fmla="*/ 131249 w 990600"/>
                <a:gd name="connsiteY6" fmla="*/ 1008293 h 1466850"/>
                <a:gd name="connsiteX7" fmla="*/ 75052 w 990600"/>
                <a:gd name="connsiteY7" fmla="*/ 878753 h 1466850"/>
                <a:gd name="connsiteX8" fmla="*/ 60764 w 990600"/>
                <a:gd name="connsiteY8" fmla="*/ 861608 h 1466850"/>
                <a:gd name="connsiteX9" fmla="*/ 7424 w 990600"/>
                <a:gd name="connsiteY9" fmla="*/ 649201 h 1466850"/>
                <a:gd name="connsiteX10" fmla="*/ 26474 w 990600"/>
                <a:gd name="connsiteY10" fmla="*/ 566333 h 1466850"/>
                <a:gd name="connsiteX11" fmla="*/ 77909 w 990600"/>
                <a:gd name="connsiteY11" fmla="*/ 249151 h 1466850"/>
                <a:gd name="connsiteX12" fmla="*/ 326512 w 990600"/>
                <a:gd name="connsiteY12" fmla="*/ 26266 h 1466850"/>
                <a:gd name="connsiteX13" fmla="*/ 497009 w 990600"/>
                <a:gd name="connsiteY13" fmla="*/ 8168 h 1466850"/>
                <a:gd name="connsiteX14" fmla="*/ 667507 w 990600"/>
                <a:gd name="connsiteY14" fmla="*/ 26266 h 1466850"/>
                <a:gd name="connsiteX15" fmla="*/ 916109 w 990600"/>
                <a:gd name="connsiteY15" fmla="*/ 249151 h 1466850"/>
                <a:gd name="connsiteX16" fmla="*/ 967544 w 990600"/>
                <a:gd name="connsiteY16" fmla="*/ 566333 h 1466850"/>
                <a:gd name="connsiteX17" fmla="*/ 986594 w 990600"/>
                <a:gd name="connsiteY17" fmla="*/ 649201 h 1466850"/>
                <a:gd name="connsiteX18" fmla="*/ 986594 w 990600"/>
                <a:gd name="connsiteY18" fmla="*/ 649201 h 1466850"/>
                <a:gd name="connsiteX19" fmla="*/ 933254 w 990600"/>
                <a:gd name="connsiteY19" fmla="*/ 861608 h 1466850"/>
                <a:gd name="connsiteX20" fmla="*/ 918967 w 990600"/>
                <a:gd name="connsiteY20" fmla="*/ 878753 h 1466850"/>
                <a:gd name="connsiteX21" fmla="*/ 862769 w 990600"/>
                <a:gd name="connsiteY21" fmla="*/ 1008293 h 1466850"/>
                <a:gd name="connsiteX22" fmla="*/ 892297 w 990600"/>
                <a:gd name="connsiteY22" fmla="*/ 1062586 h 1466850"/>
                <a:gd name="connsiteX23" fmla="*/ 873247 w 990600"/>
                <a:gd name="connsiteY23" fmla="*/ 1134023 h 1466850"/>
                <a:gd name="connsiteX24" fmla="*/ 872294 w 990600"/>
                <a:gd name="connsiteY24" fmla="*/ 1134976 h 1466850"/>
                <a:gd name="connsiteX25" fmla="*/ 884677 w 990600"/>
                <a:gd name="connsiteY25" fmla="*/ 1254038 h 1466850"/>
                <a:gd name="connsiteX26" fmla="*/ 510344 w 990600"/>
                <a:gd name="connsiteY26" fmla="*/ 1464541 h 1466850"/>
                <a:gd name="connsiteX27" fmla="*/ 145537 w 990600"/>
                <a:gd name="connsiteY27" fmla="*/ 1103543 h 1466850"/>
                <a:gd name="connsiteX28" fmla="*/ 157919 w 990600"/>
                <a:gd name="connsiteY28" fmla="*/ 1109258 h 1466850"/>
                <a:gd name="connsiteX29" fmla="*/ 162682 w 990600"/>
                <a:gd name="connsiteY29" fmla="*/ 1127356 h 1466850"/>
                <a:gd name="connsiteX30" fmla="*/ 146489 w 990600"/>
                <a:gd name="connsiteY30" fmla="*/ 1246418 h 1466850"/>
                <a:gd name="connsiteX31" fmla="*/ 495104 w 990600"/>
                <a:gd name="connsiteY31" fmla="*/ 1426441 h 1466850"/>
                <a:gd name="connsiteX32" fmla="*/ 496057 w 990600"/>
                <a:gd name="connsiteY32" fmla="*/ 1426441 h 1466850"/>
                <a:gd name="connsiteX33" fmla="*/ 844672 w 990600"/>
                <a:gd name="connsiteY33" fmla="*/ 1246418 h 1466850"/>
                <a:gd name="connsiteX34" fmla="*/ 828479 w 990600"/>
                <a:gd name="connsiteY34" fmla="*/ 1127356 h 1466850"/>
                <a:gd name="connsiteX35" fmla="*/ 833242 w 990600"/>
                <a:gd name="connsiteY35" fmla="*/ 1109258 h 1466850"/>
                <a:gd name="connsiteX36" fmla="*/ 845624 w 990600"/>
                <a:gd name="connsiteY36" fmla="*/ 1103543 h 1466850"/>
                <a:gd name="connsiteX37" fmla="*/ 851339 w 990600"/>
                <a:gd name="connsiteY37" fmla="*/ 1066396 h 1466850"/>
                <a:gd name="connsiteX38" fmla="*/ 828479 w 990600"/>
                <a:gd name="connsiteY38" fmla="*/ 1029248 h 1466850"/>
                <a:gd name="connsiteX39" fmla="*/ 821812 w 990600"/>
                <a:gd name="connsiteY39" fmla="*/ 1015913 h 1466850"/>
                <a:gd name="connsiteX40" fmla="*/ 887534 w 990600"/>
                <a:gd name="connsiteY40" fmla="*/ 853036 h 1466850"/>
                <a:gd name="connsiteX41" fmla="*/ 901822 w 990600"/>
                <a:gd name="connsiteY41" fmla="*/ 836843 h 1466850"/>
                <a:gd name="connsiteX42" fmla="*/ 946589 w 990600"/>
                <a:gd name="connsiteY42" fmla="*/ 651106 h 1466850"/>
                <a:gd name="connsiteX43" fmla="*/ 946589 w 990600"/>
                <a:gd name="connsiteY43" fmla="*/ 651106 h 1466850"/>
                <a:gd name="connsiteX44" fmla="*/ 933254 w 990600"/>
                <a:gd name="connsiteY44" fmla="*/ 586336 h 1466850"/>
                <a:gd name="connsiteX45" fmla="*/ 927539 w 990600"/>
                <a:gd name="connsiteY45" fmla="*/ 568238 h 1466850"/>
                <a:gd name="connsiteX46" fmla="*/ 879914 w 990600"/>
                <a:gd name="connsiteY46" fmla="*/ 261533 h 1466850"/>
                <a:gd name="connsiteX47" fmla="*/ 498914 w 990600"/>
                <a:gd name="connsiteY47" fmla="*/ 45316 h 1466850"/>
                <a:gd name="connsiteX48" fmla="*/ 495104 w 990600"/>
                <a:gd name="connsiteY48" fmla="*/ 45316 h 1466850"/>
                <a:gd name="connsiteX49" fmla="*/ 336037 w 990600"/>
                <a:gd name="connsiteY49" fmla="*/ 62461 h 1466850"/>
                <a:gd name="connsiteX50" fmla="*/ 114104 w 990600"/>
                <a:gd name="connsiteY50" fmla="*/ 261533 h 1466850"/>
                <a:gd name="connsiteX51" fmla="*/ 66479 w 990600"/>
                <a:gd name="connsiteY51" fmla="*/ 568238 h 1466850"/>
                <a:gd name="connsiteX52" fmla="*/ 60764 w 990600"/>
                <a:gd name="connsiteY52" fmla="*/ 586336 h 1466850"/>
                <a:gd name="connsiteX53" fmla="*/ 47429 w 990600"/>
                <a:gd name="connsiteY53" fmla="*/ 651106 h 1466850"/>
                <a:gd name="connsiteX54" fmla="*/ 92197 w 990600"/>
                <a:gd name="connsiteY54" fmla="*/ 836843 h 1466850"/>
                <a:gd name="connsiteX55" fmla="*/ 106484 w 990600"/>
                <a:gd name="connsiteY55" fmla="*/ 853036 h 1466850"/>
                <a:gd name="connsiteX56" fmla="*/ 172207 w 990600"/>
                <a:gd name="connsiteY56" fmla="*/ 1015913 h 1466850"/>
                <a:gd name="connsiteX57" fmla="*/ 165539 w 990600"/>
                <a:gd name="connsiteY57" fmla="*/ 1029248 h 1466850"/>
                <a:gd name="connsiteX58" fmla="*/ 142679 w 990600"/>
                <a:gd name="connsiteY58" fmla="*/ 1066396 h 1466850"/>
                <a:gd name="connsiteX59" fmla="*/ 145537 w 990600"/>
                <a:gd name="connsiteY59" fmla="*/ 1103543 h 1466850"/>
                <a:gd name="connsiteX60" fmla="*/ 934207 w 990600"/>
                <a:gd name="connsiteY60" fmla="*/ 586336 h 1466850"/>
                <a:gd name="connsiteX61" fmla="*/ 934207 w 990600"/>
                <a:gd name="connsiteY61" fmla="*/ 586336 h 1466850"/>
                <a:gd name="connsiteX62" fmla="*/ 934207 w 990600"/>
                <a:gd name="connsiteY62" fmla="*/ 586336 h 1466850"/>
                <a:gd name="connsiteX63" fmla="*/ 57907 w 990600"/>
                <a:gd name="connsiteY63" fmla="*/ 586336 h 1466850"/>
                <a:gd name="connsiteX64" fmla="*/ 57907 w 990600"/>
                <a:gd name="connsiteY64" fmla="*/ 586336 h 1466850"/>
                <a:gd name="connsiteX65" fmla="*/ 57907 w 990600"/>
                <a:gd name="connsiteY65" fmla="*/ 586336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90600" h="1466850">
                  <a:moveTo>
                    <a:pt x="510344" y="1464541"/>
                  </a:moveTo>
                  <a:cubicBezTo>
                    <a:pt x="505582" y="1464541"/>
                    <a:pt x="500819" y="1464541"/>
                    <a:pt x="496057" y="1464541"/>
                  </a:cubicBezTo>
                  <a:cubicBezTo>
                    <a:pt x="238882" y="1471208"/>
                    <a:pt x="118867" y="1299758"/>
                    <a:pt x="109342" y="1254038"/>
                  </a:cubicBezTo>
                  <a:cubicBezTo>
                    <a:pt x="103627" y="1225463"/>
                    <a:pt x="116009" y="1164503"/>
                    <a:pt x="121724" y="1134976"/>
                  </a:cubicBezTo>
                  <a:cubicBezTo>
                    <a:pt x="121724" y="1134976"/>
                    <a:pt x="120772" y="1134023"/>
                    <a:pt x="120772" y="1134023"/>
                  </a:cubicBezTo>
                  <a:cubicBezTo>
                    <a:pt x="104579" y="1118783"/>
                    <a:pt x="98864" y="1085446"/>
                    <a:pt x="101722" y="1062586"/>
                  </a:cubicBezTo>
                  <a:cubicBezTo>
                    <a:pt x="104579" y="1037821"/>
                    <a:pt x="121724" y="1017818"/>
                    <a:pt x="131249" y="1008293"/>
                  </a:cubicBezTo>
                  <a:cubicBezTo>
                    <a:pt x="131249" y="942571"/>
                    <a:pt x="102674" y="910186"/>
                    <a:pt x="75052" y="878753"/>
                  </a:cubicBezTo>
                  <a:cubicBezTo>
                    <a:pt x="70289" y="873038"/>
                    <a:pt x="65527" y="867323"/>
                    <a:pt x="60764" y="861608"/>
                  </a:cubicBezTo>
                  <a:cubicBezTo>
                    <a:pt x="23617" y="816841"/>
                    <a:pt x="4567" y="716828"/>
                    <a:pt x="7424" y="649201"/>
                  </a:cubicBezTo>
                  <a:cubicBezTo>
                    <a:pt x="9329" y="602528"/>
                    <a:pt x="18854" y="578716"/>
                    <a:pt x="26474" y="566333"/>
                  </a:cubicBezTo>
                  <a:cubicBezTo>
                    <a:pt x="22664" y="534901"/>
                    <a:pt x="15044" y="418696"/>
                    <a:pt x="77909" y="249151"/>
                  </a:cubicBezTo>
                  <a:cubicBezTo>
                    <a:pt x="118867" y="137708"/>
                    <a:pt x="204592" y="60556"/>
                    <a:pt x="326512" y="26266"/>
                  </a:cubicBezTo>
                  <a:cubicBezTo>
                    <a:pt x="410332" y="2453"/>
                    <a:pt x="483674" y="7216"/>
                    <a:pt x="497009" y="8168"/>
                  </a:cubicBezTo>
                  <a:cubicBezTo>
                    <a:pt x="509392" y="7216"/>
                    <a:pt x="582734" y="2453"/>
                    <a:pt x="667507" y="26266"/>
                  </a:cubicBezTo>
                  <a:cubicBezTo>
                    <a:pt x="789427" y="60556"/>
                    <a:pt x="875152" y="137708"/>
                    <a:pt x="916109" y="249151"/>
                  </a:cubicBezTo>
                  <a:cubicBezTo>
                    <a:pt x="978022" y="418696"/>
                    <a:pt x="971354" y="534901"/>
                    <a:pt x="967544" y="566333"/>
                  </a:cubicBezTo>
                  <a:cubicBezTo>
                    <a:pt x="975164" y="578716"/>
                    <a:pt x="983737" y="602528"/>
                    <a:pt x="986594" y="649201"/>
                  </a:cubicBezTo>
                  <a:lnTo>
                    <a:pt x="986594" y="649201"/>
                  </a:lnTo>
                  <a:cubicBezTo>
                    <a:pt x="990404" y="716828"/>
                    <a:pt x="970402" y="816841"/>
                    <a:pt x="933254" y="861608"/>
                  </a:cubicBezTo>
                  <a:cubicBezTo>
                    <a:pt x="928492" y="867323"/>
                    <a:pt x="923729" y="873038"/>
                    <a:pt x="918967" y="878753"/>
                  </a:cubicBezTo>
                  <a:cubicBezTo>
                    <a:pt x="891344" y="910186"/>
                    <a:pt x="862769" y="941618"/>
                    <a:pt x="862769" y="1008293"/>
                  </a:cubicBezTo>
                  <a:cubicBezTo>
                    <a:pt x="872294" y="1017818"/>
                    <a:pt x="889439" y="1038773"/>
                    <a:pt x="892297" y="1062586"/>
                  </a:cubicBezTo>
                  <a:cubicBezTo>
                    <a:pt x="895154" y="1086398"/>
                    <a:pt x="889439" y="1119736"/>
                    <a:pt x="873247" y="1134023"/>
                  </a:cubicBezTo>
                  <a:cubicBezTo>
                    <a:pt x="873247" y="1134023"/>
                    <a:pt x="872294" y="1134976"/>
                    <a:pt x="872294" y="1134976"/>
                  </a:cubicBezTo>
                  <a:cubicBezTo>
                    <a:pt x="878962" y="1164503"/>
                    <a:pt x="890392" y="1226416"/>
                    <a:pt x="884677" y="1254038"/>
                  </a:cubicBezTo>
                  <a:cubicBezTo>
                    <a:pt x="874199" y="1299758"/>
                    <a:pt x="757994" y="1464541"/>
                    <a:pt x="510344" y="1464541"/>
                  </a:cubicBezTo>
                  <a:close/>
                  <a:moveTo>
                    <a:pt x="145537" y="1103543"/>
                  </a:moveTo>
                  <a:cubicBezTo>
                    <a:pt x="150299" y="1103543"/>
                    <a:pt x="154109" y="1106401"/>
                    <a:pt x="157919" y="1109258"/>
                  </a:cubicBezTo>
                  <a:cubicBezTo>
                    <a:pt x="162682" y="1114021"/>
                    <a:pt x="164587" y="1120688"/>
                    <a:pt x="162682" y="1127356"/>
                  </a:cubicBezTo>
                  <a:cubicBezTo>
                    <a:pt x="154109" y="1162598"/>
                    <a:pt x="142679" y="1225463"/>
                    <a:pt x="146489" y="1246418"/>
                  </a:cubicBezTo>
                  <a:cubicBezTo>
                    <a:pt x="151252" y="1268326"/>
                    <a:pt x="249359" y="1433108"/>
                    <a:pt x="495104" y="1426441"/>
                  </a:cubicBezTo>
                  <a:cubicBezTo>
                    <a:pt x="495104" y="1426441"/>
                    <a:pt x="496057" y="1426441"/>
                    <a:pt x="496057" y="1426441"/>
                  </a:cubicBezTo>
                  <a:cubicBezTo>
                    <a:pt x="739897" y="1433108"/>
                    <a:pt x="840862" y="1265468"/>
                    <a:pt x="844672" y="1246418"/>
                  </a:cubicBezTo>
                  <a:cubicBezTo>
                    <a:pt x="848482" y="1225463"/>
                    <a:pt x="837052" y="1162598"/>
                    <a:pt x="828479" y="1127356"/>
                  </a:cubicBezTo>
                  <a:cubicBezTo>
                    <a:pt x="826574" y="1120688"/>
                    <a:pt x="828479" y="1114021"/>
                    <a:pt x="833242" y="1109258"/>
                  </a:cubicBezTo>
                  <a:cubicBezTo>
                    <a:pt x="836099" y="1105448"/>
                    <a:pt x="840862" y="1103543"/>
                    <a:pt x="845624" y="1103543"/>
                  </a:cubicBezTo>
                  <a:cubicBezTo>
                    <a:pt x="849434" y="1097828"/>
                    <a:pt x="853244" y="1081636"/>
                    <a:pt x="851339" y="1066396"/>
                  </a:cubicBezTo>
                  <a:cubicBezTo>
                    <a:pt x="849434" y="1051156"/>
                    <a:pt x="833242" y="1034011"/>
                    <a:pt x="828479" y="1029248"/>
                  </a:cubicBezTo>
                  <a:cubicBezTo>
                    <a:pt x="824669" y="1025438"/>
                    <a:pt x="821812" y="1020675"/>
                    <a:pt x="821812" y="1015913"/>
                  </a:cubicBezTo>
                  <a:cubicBezTo>
                    <a:pt x="818954" y="930188"/>
                    <a:pt x="857054" y="887326"/>
                    <a:pt x="887534" y="853036"/>
                  </a:cubicBezTo>
                  <a:cubicBezTo>
                    <a:pt x="892297" y="847321"/>
                    <a:pt x="897059" y="842558"/>
                    <a:pt x="901822" y="836843"/>
                  </a:cubicBezTo>
                  <a:cubicBezTo>
                    <a:pt x="928492" y="804458"/>
                    <a:pt x="949447" y="717781"/>
                    <a:pt x="946589" y="651106"/>
                  </a:cubicBezTo>
                  <a:lnTo>
                    <a:pt x="946589" y="651106"/>
                  </a:lnTo>
                  <a:cubicBezTo>
                    <a:pt x="944684" y="606338"/>
                    <a:pt x="935159" y="590146"/>
                    <a:pt x="933254" y="586336"/>
                  </a:cubicBezTo>
                  <a:cubicBezTo>
                    <a:pt x="926587" y="582526"/>
                    <a:pt x="925634" y="576811"/>
                    <a:pt x="927539" y="568238"/>
                  </a:cubicBezTo>
                  <a:cubicBezTo>
                    <a:pt x="927539" y="567286"/>
                    <a:pt x="947542" y="447271"/>
                    <a:pt x="879914" y="261533"/>
                  </a:cubicBezTo>
                  <a:cubicBezTo>
                    <a:pt x="791332" y="20551"/>
                    <a:pt x="501772" y="45316"/>
                    <a:pt x="498914" y="45316"/>
                  </a:cubicBezTo>
                  <a:cubicBezTo>
                    <a:pt x="497962" y="45316"/>
                    <a:pt x="496057" y="45316"/>
                    <a:pt x="495104" y="45316"/>
                  </a:cubicBezTo>
                  <a:cubicBezTo>
                    <a:pt x="494152" y="45316"/>
                    <a:pt x="419857" y="38648"/>
                    <a:pt x="336037" y="62461"/>
                  </a:cubicBezTo>
                  <a:cubicBezTo>
                    <a:pt x="225547" y="93893"/>
                    <a:pt x="151252" y="160568"/>
                    <a:pt x="114104" y="261533"/>
                  </a:cubicBezTo>
                  <a:cubicBezTo>
                    <a:pt x="45524" y="447271"/>
                    <a:pt x="65527" y="566333"/>
                    <a:pt x="66479" y="568238"/>
                  </a:cubicBezTo>
                  <a:cubicBezTo>
                    <a:pt x="67432" y="575858"/>
                    <a:pt x="67432" y="582526"/>
                    <a:pt x="60764" y="586336"/>
                  </a:cubicBezTo>
                  <a:cubicBezTo>
                    <a:pt x="58859" y="590146"/>
                    <a:pt x="49334" y="606338"/>
                    <a:pt x="47429" y="651106"/>
                  </a:cubicBezTo>
                  <a:cubicBezTo>
                    <a:pt x="44572" y="717781"/>
                    <a:pt x="64574" y="804458"/>
                    <a:pt x="92197" y="836843"/>
                  </a:cubicBezTo>
                  <a:cubicBezTo>
                    <a:pt x="96959" y="842558"/>
                    <a:pt x="101722" y="847321"/>
                    <a:pt x="106484" y="853036"/>
                  </a:cubicBezTo>
                  <a:cubicBezTo>
                    <a:pt x="136964" y="887326"/>
                    <a:pt x="175064" y="930188"/>
                    <a:pt x="172207" y="1015913"/>
                  </a:cubicBezTo>
                  <a:cubicBezTo>
                    <a:pt x="172207" y="1021628"/>
                    <a:pt x="169349" y="1026391"/>
                    <a:pt x="165539" y="1029248"/>
                  </a:cubicBezTo>
                  <a:cubicBezTo>
                    <a:pt x="159824" y="1034011"/>
                    <a:pt x="144584" y="1051156"/>
                    <a:pt x="142679" y="1066396"/>
                  </a:cubicBezTo>
                  <a:cubicBezTo>
                    <a:pt x="137917" y="1081636"/>
                    <a:pt x="142679" y="1097828"/>
                    <a:pt x="145537" y="1103543"/>
                  </a:cubicBezTo>
                  <a:close/>
                  <a:moveTo>
                    <a:pt x="934207" y="586336"/>
                  </a:moveTo>
                  <a:lnTo>
                    <a:pt x="934207" y="586336"/>
                  </a:lnTo>
                  <a:lnTo>
                    <a:pt x="934207" y="586336"/>
                  </a:lnTo>
                  <a:close/>
                  <a:moveTo>
                    <a:pt x="57907" y="586336"/>
                  </a:moveTo>
                  <a:lnTo>
                    <a:pt x="57907" y="586336"/>
                  </a:lnTo>
                  <a:lnTo>
                    <a:pt x="57907" y="586336"/>
                  </a:lnTo>
                  <a:close/>
                </a:path>
              </a:pathLst>
            </a:custGeom>
            <a:grpFill/>
            <a:ln w="9525" cap="flat">
              <a:noFill/>
              <a:prstDash val="solid"/>
              <a:miter/>
            </a:ln>
          </p:spPr>
          <p:txBody>
            <a:bodyPr rtlCol="0" anchor="ctr"/>
            <a:lstStyle/>
            <a:p>
              <a:endParaRPr lang="en-US">
                <a:solidFill>
                  <a:schemeClr val="accent1"/>
                </a:solidFill>
              </a:endParaRPr>
            </a:p>
          </p:txBody>
        </p:sp>
        <p:sp>
          <p:nvSpPr>
            <p:cNvPr id="39" name="Freeform: Shape 232">
              <a:extLst>
                <a:ext uri="{FF2B5EF4-FFF2-40B4-BE49-F238E27FC236}">
                  <a16:creationId xmlns:a16="http://schemas.microsoft.com/office/drawing/2014/main" id="{C48B79E5-72F9-4ECD-BCFB-AFD21737F4D9}"/>
                </a:ext>
              </a:extLst>
            </p:cNvPr>
            <p:cNvSpPr/>
            <p:nvPr/>
          </p:nvSpPr>
          <p:spPr>
            <a:xfrm>
              <a:off x="9583294" y="545461"/>
              <a:ext cx="314325" cy="200025"/>
            </a:xfrm>
            <a:custGeom>
              <a:avLst/>
              <a:gdLst>
                <a:gd name="connsiteX0" fmla="*/ 164306 w 314325"/>
                <a:gd name="connsiteY0" fmla="*/ 201489 h 200025"/>
                <a:gd name="connsiteX1" fmla="*/ 9049 w 314325"/>
                <a:gd name="connsiteY1" fmla="*/ 113859 h 200025"/>
                <a:gd name="connsiteX2" fmla="*/ 7144 w 314325"/>
                <a:gd name="connsiteY2" fmla="*/ 103381 h 200025"/>
                <a:gd name="connsiteX3" fmla="*/ 66199 w 314325"/>
                <a:gd name="connsiteY3" fmla="*/ 37659 h 200025"/>
                <a:gd name="connsiteX4" fmla="*/ 238601 w 314325"/>
                <a:gd name="connsiteY4" fmla="*/ 12894 h 200025"/>
                <a:gd name="connsiteX5" fmla="*/ 310039 w 314325"/>
                <a:gd name="connsiteY5" fmla="*/ 79569 h 200025"/>
                <a:gd name="connsiteX6" fmla="*/ 309086 w 314325"/>
                <a:gd name="connsiteY6" fmla="*/ 94809 h 200025"/>
                <a:gd name="connsiteX7" fmla="*/ 305276 w 314325"/>
                <a:gd name="connsiteY7" fmla="*/ 104334 h 200025"/>
                <a:gd name="connsiteX8" fmla="*/ 167164 w 314325"/>
                <a:gd name="connsiteY8" fmla="*/ 201489 h 200025"/>
                <a:gd name="connsiteX9" fmla="*/ 164306 w 314325"/>
                <a:gd name="connsiteY9" fmla="*/ 201489 h 200025"/>
                <a:gd name="connsiteX10" fmla="*/ 48101 w 314325"/>
                <a:gd name="connsiteY10" fmla="*/ 104334 h 200025"/>
                <a:gd name="connsiteX11" fmla="*/ 166211 w 314325"/>
                <a:gd name="connsiteY11" fmla="*/ 163389 h 200025"/>
                <a:gd name="connsiteX12" fmla="*/ 270034 w 314325"/>
                <a:gd name="connsiteY12" fmla="*/ 90046 h 200025"/>
                <a:gd name="connsiteX13" fmla="*/ 271939 w 314325"/>
                <a:gd name="connsiteY13" fmla="*/ 85284 h 200025"/>
                <a:gd name="connsiteX14" fmla="*/ 230981 w 314325"/>
                <a:gd name="connsiteY14" fmla="*/ 50041 h 200025"/>
                <a:gd name="connsiteX15" fmla="*/ 88106 w 314325"/>
                <a:gd name="connsiteY15" fmla="*/ 69091 h 200025"/>
                <a:gd name="connsiteX16" fmla="*/ 48101 w 314325"/>
                <a:gd name="connsiteY16" fmla="*/ 10433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325" h="200025">
                  <a:moveTo>
                    <a:pt x="164306" y="201489"/>
                  </a:moveTo>
                  <a:cubicBezTo>
                    <a:pt x="54769" y="201489"/>
                    <a:pt x="10954" y="117669"/>
                    <a:pt x="9049" y="113859"/>
                  </a:cubicBezTo>
                  <a:cubicBezTo>
                    <a:pt x="7144" y="111001"/>
                    <a:pt x="7144" y="107191"/>
                    <a:pt x="7144" y="103381"/>
                  </a:cubicBezTo>
                  <a:cubicBezTo>
                    <a:pt x="8096" y="94809"/>
                    <a:pt x="15716" y="70996"/>
                    <a:pt x="66199" y="37659"/>
                  </a:cubicBezTo>
                  <a:cubicBezTo>
                    <a:pt x="130016" y="-5204"/>
                    <a:pt x="213836" y="8131"/>
                    <a:pt x="238601" y="12894"/>
                  </a:cubicBezTo>
                  <a:cubicBezTo>
                    <a:pt x="290989" y="23371"/>
                    <a:pt x="310039" y="77664"/>
                    <a:pt x="310039" y="79569"/>
                  </a:cubicBezTo>
                  <a:cubicBezTo>
                    <a:pt x="311944" y="84331"/>
                    <a:pt x="310991" y="90046"/>
                    <a:pt x="309086" y="94809"/>
                  </a:cubicBezTo>
                  <a:cubicBezTo>
                    <a:pt x="308134" y="96714"/>
                    <a:pt x="306229" y="100524"/>
                    <a:pt x="305276" y="104334"/>
                  </a:cubicBezTo>
                  <a:cubicBezTo>
                    <a:pt x="293846" y="132909"/>
                    <a:pt x="266224" y="200536"/>
                    <a:pt x="167164" y="201489"/>
                  </a:cubicBezTo>
                  <a:cubicBezTo>
                    <a:pt x="166211" y="201489"/>
                    <a:pt x="165259" y="201489"/>
                    <a:pt x="164306" y="201489"/>
                  </a:cubicBezTo>
                  <a:close/>
                  <a:moveTo>
                    <a:pt x="48101" y="104334"/>
                  </a:moveTo>
                  <a:cubicBezTo>
                    <a:pt x="59531" y="121479"/>
                    <a:pt x="95726" y="164341"/>
                    <a:pt x="166211" y="163389"/>
                  </a:cubicBezTo>
                  <a:cubicBezTo>
                    <a:pt x="240506" y="162436"/>
                    <a:pt x="258604" y="117669"/>
                    <a:pt x="270034" y="90046"/>
                  </a:cubicBezTo>
                  <a:cubicBezTo>
                    <a:pt x="270986" y="88141"/>
                    <a:pt x="270986" y="87189"/>
                    <a:pt x="271939" y="85284"/>
                  </a:cubicBezTo>
                  <a:cubicBezTo>
                    <a:pt x="267176" y="74806"/>
                    <a:pt x="253841" y="54804"/>
                    <a:pt x="230981" y="50041"/>
                  </a:cubicBezTo>
                  <a:cubicBezTo>
                    <a:pt x="210026" y="46231"/>
                    <a:pt x="139541" y="34801"/>
                    <a:pt x="88106" y="69091"/>
                  </a:cubicBezTo>
                  <a:cubicBezTo>
                    <a:pt x="63341" y="85284"/>
                    <a:pt x="52864" y="97666"/>
                    <a:pt x="48101" y="104334"/>
                  </a:cubicBezTo>
                  <a:close/>
                </a:path>
              </a:pathLst>
            </a:custGeom>
            <a:grpFill/>
            <a:ln w="9525" cap="flat">
              <a:noFill/>
              <a:prstDash val="solid"/>
              <a:miter/>
            </a:ln>
          </p:spPr>
          <p:txBody>
            <a:bodyPr rtlCol="0" anchor="ctr"/>
            <a:lstStyle/>
            <a:p>
              <a:endParaRPr lang="en-US">
                <a:solidFill>
                  <a:schemeClr val="accent1"/>
                </a:solidFill>
              </a:endParaRPr>
            </a:p>
          </p:txBody>
        </p:sp>
        <p:sp>
          <p:nvSpPr>
            <p:cNvPr id="40" name="Freeform: Shape 233">
              <a:extLst>
                <a:ext uri="{FF2B5EF4-FFF2-40B4-BE49-F238E27FC236}">
                  <a16:creationId xmlns:a16="http://schemas.microsoft.com/office/drawing/2014/main" id="{AAE6C464-E31C-4F87-93CD-9C54A4A9B364}"/>
                </a:ext>
              </a:extLst>
            </p:cNvPr>
            <p:cNvSpPr/>
            <p:nvPr/>
          </p:nvSpPr>
          <p:spPr>
            <a:xfrm>
              <a:off x="9406402" y="898587"/>
              <a:ext cx="333375" cy="219075"/>
            </a:xfrm>
            <a:custGeom>
              <a:avLst/>
              <a:gdLst>
                <a:gd name="connsiteX0" fmla="*/ 176416 w 333375"/>
                <a:gd name="connsiteY0" fmla="*/ 217933 h 219075"/>
                <a:gd name="connsiteX1" fmla="*/ 168796 w 333375"/>
                <a:gd name="connsiteY1" fmla="*/ 217933 h 219075"/>
                <a:gd name="connsiteX2" fmla="*/ 10681 w 333375"/>
                <a:gd name="connsiteY2" fmla="*/ 150306 h 219075"/>
                <a:gd name="connsiteX3" fmla="*/ 48781 w 333375"/>
                <a:gd name="connsiteY3" fmla="*/ 46483 h 219075"/>
                <a:gd name="connsiteX4" fmla="*/ 168796 w 333375"/>
                <a:gd name="connsiteY4" fmla="*/ 7431 h 219075"/>
                <a:gd name="connsiteX5" fmla="*/ 288811 w 333375"/>
                <a:gd name="connsiteY5" fmla="*/ 46483 h 219075"/>
                <a:gd name="connsiteX6" fmla="*/ 326911 w 333375"/>
                <a:gd name="connsiteY6" fmla="*/ 150306 h 219075"/>
                <a:gd name="connsiteX7" fmla="*/ 176416 w 333375"/>
                <a:gd name="connsiteY7" fmla="*/ 217933 h 219075"/>
                <a:gd name="connsiteX8" fmla="*/ 168796 w 333375"/>
                <a:gd name="connsiteY8" fmla="*/ 179833 h 219075"/>
                <a:gd name="connsiteX9" fmla="*/ 168796 w 333375"/>
                <a:gd name="connsiteY9" fmla="*/ 179833 h 219075"/>
                <a:gd name="connsiteX10" fmla="*/ 289763 w 333375"/>
                <a:gd name="connsiteY10" fmla="*/ 138876 h 219075"/>
                <a:gd name="connsiteX11" fmla="*/ 265951 w 333375"/>
                <a:gd name="connsiteY11" fmla="*/ 77916 h 219075"/>
                <a:gd name="connsiteX12" fmla="*/ 170701 w 333375"/>
                <a:gd name="connsiteY12" fmla="*/ 45531 h 219075"/>
                <a:gd name="connsiteX13" fmla="*/ 165938 w 333375"/>
                <a:gd name="connsiteY13" fmla="*/ 45531 h 219075"/>
                <a:gd name="connsiteX14" fmla="*/ 70688 w 333375"/>
                <a:gd name="connsiteY14" fmla="*/ 77916 h 219075"/>
                <a:gd name="connsiteX15" fmla="*/ 46876 w 333375"/>
                <a:gd name="connsiteY15" fmla="*/ 138876 h 219075"/>
                <a:gd name="connsiteX16" fmla="*/ 168796 w 333375"/>
                <a:gd name="connsiteY16" fmla="*/ 179833 h 219075"/>
                <a:gd name="connsiteX17" fmla="*/ 168796 w 333375"/>
                <a:gd name="connsiteY17" fmla="*/ 17983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375" h="219075">
                  <a:moveTo>
                    <a:pt x="176416" y="217933"/>
                  </a:moveTo>
                  <a:cubicBezTo>
                    <a:pt x="173558" y="217933"/>
                    <a:pt x="171653" y="217933"/>
                    <a:pt x="168796" y="217933"/>
                  </a:cubicBezTo>
                  <a:cubicBezTo>
                    <a:pt x="57353" y="219838"/>
                    <a:pt x="21158" y="182691"/>
                    <a:pt x="10681" y="150306"/>
                  </a:cubicBezTo>
                  <a:cubicBezTo>
                    <a:pt x="-1702" y="111253"/>
                    <a:pt x="20206" y="65533"/>
                    <a:pt x="48781" y="46483"/>
                  </a:cubicBezTo>
                  <a:cubicBezTo>
                    <a:pt x="107836" y="5526"/>
                    <a:pt x="157366" y="6478"/>
                    <a:pt x="168796" y="7431"/>
                  </a:cubicBezTo>
                  <a:cubicBezTo>
                    <a:pt x="180226" y="6478"/>
                    <a:pt x="229756" y="5526"/>
                    <a:pt x="288811" y="46483"/>
                  </a:cubicBezTo>
                  <a:cubicBezTo>
                    <a:pt x="316433" y="66486"/>
                    <a:pt x="339293" y="111253"/>
                    <a:pt x="326911" y="150306"/>
                  </a:cubicBezTo>
                  <a:cubicBezTo>
                    <a:pt x="316433" y="181738"/>
                    <a:pt x="282143" y="217933"/>
                    <a:pt x="176416" y="217933"/>
                  </a:cubicBezTo>
                  <a:close/>
                  <a:moveTo>
                    <a:pt x="168796" y="179833"/>
                  </a:moveTo>
                  <a:cubicBezTo>
                    <a:pt x="168796" y="179833"/>
                    <a:pt x="168796" y="179833"/>
                    <a:pt x="168796" y="179833"/>
                  </a:cubicBezTo>
                  <a:cubicBezTo>
                    <a:pt x="237376" y="180786"/>
                    <a:pt x="281191" y="165546"/>
                    <a:pt x="289763" y="138876"/>
                  </a:cubicBezTo>
                  <a:cubicBezTo>
                    <a:pt x="297383" y="116016"/>
                    <a:pt x="281191" y="88393"/>
                    <a:pt x="265951" y="77916"/>
                  </a:cubicBezTo>
                  <a:cubicBezTo>
                    <a:pt x="213563" y="40768"/>
                    <a:pt x="171653" y="45531"/>
                    <a:pt x="170701" y="45531"/>
                  </a:cubicBezTo>
                  <a:cubicBezTo>
                    <a:pt x="168796" y="45531"/>
                    <a:pt x="167843" y="45531"/>
                    <a:pt x="165938" y="45531"/>
                  </a:cubicBezTo>
                  <a:cubicBezTo>
                    <a:pt x="164033" y="45531"/>
                    <a:pt x="123076" y="40768"/>
                    <a:pt x="70688" y="77916"/>
                  </a:cubicBezTo>
                  <a:cubicBezTo>
                    <a:pt x="56401" y="88393"/>
                    <a:pt x="40208" y="116968"/>
                    <a:pt x="46876" y="138876"/>
                  </a:cubicBezTo>
                  <a:cubicBezTo>
                    <a:pt x="56401" y="166498"/>
                    <a:pt x="100216" y="180786"/>
                    <a:pt x="168796" y="179833"/>
                  </a:cubicBezTo>
                  <a:cubicBezTo>
                    <a:pt x="168796" y="179833"/>
                    <a:pt x="168796" y="179833"/>
                    <a:pt x="168796" y="179833"/>
                  </a:cubicBezTo>
                  <a:close/>
                </a:path>
              </a:pathLst>
            </a:custGeom>
            <a:grpFill/>
            <a:ln w="9525" cap="flat">
              <a:noFill/>
              <a:prstDash val="solid"/>
              <a:miter/>
            </a:ln>
          </p:spPr>
          <p:txBody>
            <a:bodyPr rtlCol="0" anchor="ctr"/>
            <a:lstStyle/>
            <a:p>
              <a:endParaRPr lang="en-US">
                <a:solidFill>
                  <a:schemeClr val="accent1"/>
                </a:solidFill>
              </a:endParaRPr>
            </a:p>
          </p:txBody>
        </p:sp>
      </p:grpSp>
      <p:grpSp>
        <p:nvGrpSpPr>
          <p:cNvPr id="64" name="Group 63"/>
          <p:cNvGrpSpPr/>
          <p:nvPr/>
        </p:nvGrpSpPr>
        <p:grpSpPr>
          <a:xfrm>
            <a:off x="647772" y="3260074"/>
            <a:ext cx="3471287" cy="990417"/>
            <a:chOff x="630832" y="5399539"/>
            <a:chExt cx="3471287" cy="990417"/>
          </a:xfrm>
        </p:grpSpPr>
        <p:grpSp>
          <p:nvGrpSpPr>
            <p:cNvPr id="63" name="Group 62"/>
            <p:cNvGrpSpPr/>
            <p:nvPr/>
          </p:nvGrpSpPr>
          <p:grpSpPr>
            <a:xfrm>
              <a:off x="630832" y="5399539"/>
              <a:ext cx="3471287" cy="990417"/>
              <a:chOff x="630832" y="5420287"/>
              <a:chExt cx="3471287" cy="990417"/>
            </a:xfrm>
          </p:grpSpPr>
          <p:sp>
            <p:nvSpPr>
              <p:cNvPr id="21" name="TextBox 20"/>
              <p:cNvSpPr txBox="1"/>
              <p:nvPr/>
            </p:nvSpPr>
            <p:spPr>
              <a:xfrm>
                <a:off x="2017439" y="5653885"/>
                <a:ext cx="2084680" cy="523220"/>
              </a:xfrm>
              <a:prstGeom prst="rect">
                <a:avLst/>
              </a:prstGeom>
              <a:noFill/>
            </p:spPr>
            <p:txBody>
              <a:bodyPr wrap="square" rtlCol="0">
                <a:spAutoFit/>
              </a:bodyPr>
              <a:lstStyle/>
              <a:p>
                <a:r>
                  <a:rPr lang="en-GB" sz="1400" dirty="0">
                    <a:solidFill>
                      <a:schemeClr val="tx2"/>
                    </a:solidFill>
                  </a:rPr>
                  <a:t>Inventories for 195 militaries</a:t>
                </a:r>
              </a:p>
            </p:txBody>
          </p:sp>
          <p:sp>
            <p:nvSpPr>
              <p:cNvPr id="62" name="Oval 61"/>
              <p:cNvSpPr/>
              <p:nvPr/>
            </p:nvSpPr>
            <p:spPr>
              <a:xfrm>
                <a:off x="630832" y="5420287"/>
                <a:ext cx="1061567" cy="990417"/>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grpSp>
        <p:grpSp>
          <p:nvGrpSpPr>
            <p:cNvPr id="20" name="Group 19">
              <a:extLst>
                <a:ext uri="{FF2B5EF4-FFF2-40B4-BE49-F238E27FC236}">
                  <a16:creationId xmlns:a16="http://schemas.microsoft.com/office/drawing/2014/main" id="{E88E58B4-5ABF-4DFC-81B4-C7DF00329882}"/>
                </a:ext>
              </a:extLst>
            </p:cNvPr>
            <p:cNvGrpSpPr/>
            <p:nvPr/>
          </p:nvGrpSpPr>
          <p:grpSpPr>
            <a:xfrm>
              <a:off x="821681" y="5538839"/>
              <a:ext cx="657740" cy="729463"/>
              <a:chOff x="8016145" y="5691855"/>
              <a:chExt cx="866775" cy="961292"/>
            </a:xfrm>
            <a:solidFill>
              <a:schemeClr val="bg1"/>
            </a:solidFill>
          </p:grpSpPr>
          <p:sp>
            <p:nvSpPr>
              <p:cNvPr id="22" name="Freeform: Shape 252">
                <a:extLst>
                  <a:ext uri="{FF2B5EF4-FFF2-40B4-BE49-F238E27FC236}">
                    <a16:creationId xmlns:a16="http://schemas.microsoft.com/office/drawing/2014/main" id="{609F7274-65E2-472D-B025-89F0359D0E5B}"/>
                  </a:ext>
                </a:extLst>
              </p:cNvPr>
              <p:cNvSpPr/>
              <p:nvPr/>
            </p:nvSpPr>
            <p:spPr>
              <a:xfrm>
                <a:off x="8016145" y="5995922"/>
                <a:ext cx="866775" cy="657225"/>
              </a:xfrm>
              <a:custGeom>
                <a:avLst/>
                <a:gdLst>
                  <a:gd name="connsiteX0" fmla="*/ 439579 w 866775"/>
                  <a:gd name="connsiteY0" fmla="*/ 652719 h 657225"/>
                  <a:gd name="connsiteX1" fmla="*/ 21431 w 866775"/>
                  <a:gd name="connsiteY1" fmla="*/ 605094 h 657225"/>
                  <a:gd name="connsiteX2" fmla="*/ 7144 w 866775"/>
                  <a:gd name="connsiteY2" fmla="*/ 586044 h 657225"/>
                  <a:gd name="connsiteX3" fmla="*/ 73819 w 866775"/>
                  <a:gd name="connsiteY3" fmla="*/ 370779 h 657225"/>
                  <a:gd name="connsiteX4" fmla="*/ 205264 w 866775"/>
                  <a:gd name="connsiteY4" fmla="*/ 292674 h 657225"/>
                  <a:gd name="connsiteX5" fmla="*/ 298609 w 866775"/>
                  <a:gd name="connsiteY5" fmla="*/ 241239 h 657225"/>
                  <a:gd name="connsiteX6" fmla="*/ 268129 w 866775"/>
                  <a:gd name="connsiteY6" fmla="*/ 150752 h 657225"/>
                  <a:gd name="connsiteX7" fmla="*/ 221456 w 866775"/>
                  <a:gd name="connsiteY7" fmla="*/ 70742 h 657225"/>
                  <a:gd name="connsiteX8" fmla="*/ 270986 w 866775"/>
                  <a:gd name="connsiteY8" fmla="*/ 7877 h 657225"/>
                  <a:gd name="connsiteX9" fmla="*/ 294799 w 866775"/>
                  <a:gd name="connsiteY9" fmla="*/ 21212 h 657225"/>
                  <a:gd name="connsiteX10" fmla="*/ 281464 w 866775"/>
                  <a:gd name="connsiteY10" fmla="*/ 45024 h 657225"/>
                  <a:gd name="connsiteX11" fmla="*/ 260509 w 866775"/>
                  <a:gd name="connsiteY11" fmla="*/ 72647 h 657225"/>
                  <a:gd name="connsiteX12" fmla="*/ 296704 w 866775"/>
                  <a:gd name="connsiteY12" fmla="*/ 124082 h 657225"/>
                  <a:gd name="connsiteX13" fmla="*/ 305276 w 866775"/>
                  <a:gd name="connsiteY13" fmla="*/ 138369 h 657225"/>
                  <a:gd name="connsiteX14" fmla="*/ 338614 w 866775"/>
                  <a:gd name="connsiteY14" fmla="*/ 234572 h 657225"/>
                  <a:gd name="connsiteX15" fmla="*/ 337661 w 866775"/>
                  <a:gd name="connsiteY15" fmla="*/ 253622 h 657225"/>
                  <a:gd name="connsiteX16" fmla="*/ 220504 w 866775"/>
                  <a:gd name="connsiteY16" fmla="*/ 327917 h 657225"/>
                  <a:gd name="connsiteX17" fmla="*/ 101441 w 866775"/>
                  <a:gd name="connsiteY17" fmla="*/ 396497 h 657225"/>
                  <a:gd name="connsiteX18" fmla="*/ 45244 w 866775"/>
                  <a:gd name="connsiteY18" fmla="*/ 570804 h 657225"/>
                  <a:gd name="connsiteX19" fmla="*/ 438626 w 866775"/>
                  <a:gd name="connsiteY19" fmla="*/ 613667 h 657225"/>
                  <a:gd name="connsiteX20" fmla="*/ 832009 w 866775"/>
                  <a:gd name="connsiteY20" fmla="*/ 570804 h 657225"/>
                  <a:gd name="connsiteX21" fmla="*/ 775811 w 866775"/>
                  <a:gd name="connsiteY21" fmla="*/ 396497 h 657225"/>
                  <a:gd name="connsiteX22" fmla="*/ 656749 w 866775"/>
                  <a:gd name="connsiteY22" fmla="*/ 327917 h 657225"/>
                  <a:gd name="connsiteX23" fmla="*/ 539591 w 866775"/>
                  <a:gd name="connsiteY23" fmla="*/ 253622 h 657225"/>
                  <a:gd name="connsiteX24" fmla="*/ 538639 w 866775"/>
                  <a:gd name="connsiteY24" fmla="*/ 234572 h 657225"/>
                  <a:gd name="connsiteX25" fmla="*/ 571976 w 866775"/>
                  <a:gd name="connsiteY25" fmla="*/ 138369 h 657225"/>
                  <a:gd name="connsiteX26" fmla="*/ 581501 w 866775"/>
                  <a:gd name="connsiteY26" fmla="*/ 124082 h 657225"/>
                  <a:gd name="connsiteX27" fmla="*/ 617696 w 866775"/>
                  <a:gd name="connsiteY27" fmla="*/ 72647 h 657225"/>
                  <a:gd name="connsiteX28" fmla="*/ 602456 w 866775"/>
                  <a:gd name="connsiteY28" fmla="*/ 46929 h 657225"/>
                  <a:gd name="connsiteX29" fmla="*/ 591979 w 866775"/>
                  <a:gd name="connsiteY29" fmla="*/ 22164 h 657225"/>
                  <a:gd name="connsiteX30" fmla="*/ 616744 w 866775"/>
                  <a:gd name="connsiteY30" fmla="*/ 11687 h 657225"/>
                  <a:gd name="connsiteX31" fmla="*/ 654844 w 866775"/>
                  <a:gd name="connsiteY31" fmla="*/ 70742 h 657225"/>
                  <a:gd name="connsiteX32" fmla="*/ 608171 w 866775"/>
                  <a:gd name="connsiteY32" fmla="*/ 150752 h 657225"/>
                  <a:gd name="connsiteX33" fmla="*/ 577691 w 866775"/>
                  <a:gd name="connsiteY33" fmla="*/ 241239 h 657225"/>
                  <a:gd name="connsiteX34" fmla="*/ 671036 w 866775"/>
                  <a:gd name="connsiteY34" fmla="*/ 292674 h 657225"/>
                  <a:gd name="connsiteX35" fmla="*/ 802481 w 866775"/>
                  <a:gd name="connsiteY35" fmla="*/ 370779 h 657225"/>
                  <a:gd name="connsiteX36" fmla="*/ 869156 w 866775"/>
                  <a:gd name="connsiteY36" fmla="*/ 586044 h 657225"/>
                  <a:gd name="connsiteX37" fmla="*/ 854869 w 866775"/>
                  <a:gd name="connsiteY37" fmla="*/ 605094 h 657225"/>
                  <a:gd name="connsiteX38" fmla="*/ 439579 w 866775"/>
                  <a:gd name="connsiteY38" fmla="*/ 65271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6775" h="657225">
                    <a:moveTo>
                      <a:pt x="439579" y="652719"/>
                    </a:moveTo>
                    <a:cubicBezTo>
                      <a:pt x="430054" y="652719"/>
                      <a:pt x="207169" y="651767"/>
                      <a:pt x="21431" y="605094"/>
                    </a:cubicBezTo>
                    <a:cubicBezTo>
                      <a:pt x="12859" y="603189"/>
                      <a:pt x="7144" y="595569"/>
                      <a:pt x="7144" y="586044"/>
                    </a:cubicBezTo>
                    <a:cubicBezTo>
                      <a:pt x="7144" y="580329"/>
                      <a:pt x="10001" y="439359"/>
                      <a:pt x="73819" y="370779"/>
                    </a:cubicBezTo>
                    <a:cubicBezTo>
                      <a:pt x="106204" y="336489"/>
                      <a:pt x="156686" y="314582"/>
                      <a:pt x="205264" y="292674"/>
                    </a:cubicBezTo>
                    <a:cubicBezTo>
                      <a:pt x="242411" y="276482"/>
                      <a:pt x="280511" y="259337"/>
                      <a:pt x="298609" y="241239"/>
                    </a:cubicBezTo>
                    <a:cubicBezTo>
                      <a:pt x="290036" y="223142"/>
                      <a:pt x="273844" y="186947"/>
                      <a:pt x="268129" y="150752"/>
                    </a:cubicBezTo>
                    <a:cubicBezTo>
                      <a:pt x="252889" y="139322"/>
                      <a:pt x="220504" y="109794"/>
                      <a:pt x="221456" y="70742"/>
                    </a:cubicBezTo>
                    <a:cubicBezTo>
                      <a:pt x="222409" y="37404"/>
                      <a:pt x="239554" y="16449"/>
                      <a:pt x="270986" y="7877"/>
                    </a:cubicBezTo>
                    <a:cubicBezTo>
                      <a:pt x="281464" y="5019"/>
                      <a:pt x="291941" y="10734"/>
                      <a:pt x="294799" y="21212"/>
                    </a:cubicBezTo>
                    <a:cubicBezTo>
                      <a:pt x="297656" y="31689"/>
                      <a:pt x="291941" y="42167"/>
                      <a:pt x="281464" y="45024"/>
                    </a:cubicBezTo>
                    <a:cubicBezTo>
                      <a:pt x="266224" y="48834"/>
                      <a:pt x="260509" y="56454"/>
                      <a:pt x="260509" y="72647"/>
                    </a:cubicBezTo>
                    <a:cubicBezTo>
                      <a:pt x="259556" y="96459"/>
                      <a:pt x="286226" y="117414"/>
                      <a:pt x="296704" y="124082"/>
                    </a:cubicBezTo>
                    <a:cubicBezTo>
                      <a:pt x="301466" y="126939"/>
                      <a:pt x="305276" y="132654"/>
                      <a:pt x="305276" y="138369"/>
                    </a:cubicBezTo>
                    <a:cubicBezTo>
                      <a:pt x="310039" y="182184"/>
                      <a:pt x="337661" y="234572"/>
                      <a:pt x="338614" y="234572"/>
                    </a:cubicBezTo>
                    <a:cubicBezTo>
                      <a:pt x="341471" y="240287"/>
                      <a:pt x="341471" y="247907"/>
                      <a:pt x="337661" y="253622"/>
                    </a:cubicBezTo>
                    <a:cubicBezTo>
                      <a:pt x="317659" y="286007"/>
                      <a:pt x="270034" y="306009"/>
                      <a:pt x="220504" y="327917"/>
                    </a:cubicBezTo>
                    <a:cubicBezTo>
                      <a:pt x="174784" y="347919"/>
                      <a:pt x="128111" y="367922"/>
                      <a:pt x="101441" y="396497"/>
                    </a:cubicBezTo>
                    <a:cubicBezTo>
                      <a:pt x="58579" y="442217"/>
                      <a:pt x="48101" y="534609"/>
                      <a:pt x="45244" y="570804"/>
                    </a:cubicBezTo>
                    <a:cubicBezTo>
                      <a:pt x="223361" y="612714"/>
                      <a:pt x="436721" y="613667"/>
                      <a:pt x="438626" y="613667"/>
                    </a:cubicBezTo>
                    <a:cubicBezTo>
                      <a:pt x="440531" y="613667"/>
                      <a:pt x="642461" y="612714"/>
                      <a:pt x="832009" y="570804"/>
                    </a:cubicBezTo>
                    <a:cubicBezTo>
                      <a:pt x="829151" y="534609"/>
                      <a:pt x="819626" y="442217"/>
                      <a:pt x="775811" y="396497"/>
                    </a:cubicBezTo>
                    <a:cubicBezTo>
                      <a:pt x="749141" y="367922"/>
                      <a:pt x="701516" y="346967"/>
                      <a:pt x="656749" y="327917"/>
                    </a:cubicBezTo>
                    <a:cubicBezTo>
                      <a:pt x="607219" y="306009"/>
                      <a:pt x="559594" y="285054"/>
                      <a:pt x="539591" y="253622"/>
                    </a:cubicBezTo>
                    <a:cubicBezTo>
                      <a:pt x="535781" y="247907"/>
                      <a:pt x="535781" y="240287"/>
                      <a:pt x="538639" y="234572"/>
                    </a:cubicBezTo>
                    <a:cubicBezTo>
                      <a:pt x="538639" y="233619"/>
                      <a:pt x="567214" y="182184"/>
                      <a:pt x="571976" y="138369"/>
                    </a:cubicBezTo>
                    <a:cubicBezTo>
                      <a:pt x="572929" y="132654"/>
                      <a:pt x="575786" y="126939"/>
                      <a:pt x="581501" y="124082"/>
                    </a:cubicBezTo>
                    <a:cubicBezTo>
                      <a:pt x="591979" y="117414"/>
                      <a:pt x="618649" y="96459"/>
                      <a:pt x="617696" y="72647"/>
                    </a:cubicBezTo>
                    <a:cubicBezTo>
                      <a:pt x="616744" y="56454"/>
                      <a:pt x="611981" y="50739"/>
                      <a:pt x="602456" y="46929"/>
                    </a:cubicBezTo>
                    <a:cubicBezTo>
                      <a:pt x="592931" y="43119"/>
                      <a:pt x="588169" y="31689"/>
                      <a:pt x="591979" y="22164"/>
                    </a:cubicBezTo>
                    <a:cubicBezTo>
                      <a:pt x="595789" y="12639"/>
                      <a:pt x="607219" y="7877"/>
                      <a:pt x="616744" y="11687"/>
                    </a:cubicBezTo>
                    <a:cubicBezTo>
                      <a:pt x="640556" y="22164"/>
                      <a:pt x="653891" y="41214"/>
                      <a:pt x="654844" y="70742"/>
                    </a:cubicBezTo>
                    <a:cubicBezTo>
                      <a:pt x="656749" y="110747"/>
                      <a:pt x="624364" y="139322"/>
                      <a:pt x="608171" y="150752"/>
                    </a:cubicBezTo>
                    <a:cubicBezTo>
                      <a:pt x="602456" y="186947"/>
                      <a:pt x="586264" y="223142"/>
                      <a:pt x="577691" y="241239"/>
                    </a:cubicBezTo>
                    <a:cubicBezTo>
                      <a:pt x="595789" y="260289"/>
                      <a:pt x="633889" y="276482"/>
                      <a:pt x="671036" y="292674"/>
                    </a:cubicBezTo>
                    <a:cubicBezTo>
                      <a:pt x="719614" y="313629"/>
                      <a:pt x="770096" y="336489"/>
                      <a:pt x="802481" y="370779"/>
                    </a:cubicBezTo>
                    <a:cubicBezTo>
                      <a:pt x="867251" y="439359"/>
                      <a:pt x="869156" y="580329"/>
                      <a:pt x="869156" y="586044"/>
                    </a:cubicBezTo>
                    <a:cubicBezTo>
                      <a:pt x="869156" y="594617"/>
                      <a:pt x="863441" y="603189"/>
                      <a:pt x="854869" y="605094"/>
                    </a:cubicBezTo>
                    <a:cubicBezTo>
                      <a:pt x="659606" y="651767"/>
                      <a:pt x="442436" y="652719"/>
                      <a:pt x="439579" y="652719"/>
                    </a:cubicBezTo>
                    <a:close/>
                  </a:path>
                </a:pathLst>
              </a:custGeom>
              <a:grpFill/>
              <a:ln w="9525" cap="flat">
                <a:noFill/>
                <a:prstDash val="solid"/>
                <a:miter/>
              </a:ln>
            </p:spPr>
            <p:txBody>
              <a:bodyPr rtlCol="0" anchor="ctr"/>
              <a:lstStyle/>
              <a:p>
                <a:endParaRPr lang="en-US">
                  <a:solidFill>
                    <a:schemeClr val="accent1"/>
                  </a:solidFill>
                </a:endParaRPr>
              </a:p>
            </p:txBody>
          </p:sp>
          <p:sp>
            <p:nvSpPr>
              <p:cNvPr id="23" name="Freeform: Shape 253">
                <a:extLst>
                  <a:ext uri="{FF2B5EF4-FFF2-40B4-BE49-F238E27FC236}">
                    <a16:creationId xmlns:a16="http://schemas.microsoft.com/office/drawing/2014/main" id="{9D715B7A-3F24-4729-AB5D-FDB98C4A4B17}"/>
                  </a:ext>
                </a:extLst>
              </p:cNvPr>
              <p:cNvSpPr/>
              <p:nvPr/>
            </p:nvSpPr>
            <p:spPr>
              <a:xfrm>
                <a:off x="8192983" y="5691855"/>
                <a:ext cx="514350" cy="390525"/>
              </a:xfrm>
              <a:custGeom>
                <a:avLst/>
                <a:gdLst>
                  <a:gd name="connsiteX0" fmla="*/ 41761 w 514350"/>
                  <a:gd name="connsiteY0" fmla="*/ 390049 h 390525"/>
                  <a:gd name="connsiteX1" fmla="*/ 34141 w 514350"/>
                  <a:gd name="connsiteY1" fmla="*/ 389096 h 390525"/>
                  <a:gd name="connsiteX2" fmla="*/ 9376 w 514350"/>
                  <a:gd name="connsiteY2" fmla="*/ 349091 h 390525"/>
                  <a:gd name="connsiteX3" fmla="*/ 8424 w 514350"/>
                  <a:gd name="connsiteY3" fmla="*/ 318611 h 390525"/>
                  <a:gd name="connsiteX4" fmla="*/ 25569 w 514350"/>
                  <a:gd name="connsiteY4" fmla="*/ 237649 h 390525"/>
                  <a:gd name="connsiteX5" fmla="*/ 261789 w 514350"/>
                  <a:gd name="connsiteY5" fmla="*/ 7144 h 390525"/>
                  <a:gd name="connsiteX6" fmla="*/ 498009 w 514350"/>
                  <a:gd name="connsiteY6" fmla="*/ 237649 h 390525"/>
                  <a:gd name="connsiteX7" fmla="*/ 515154 w 514350"/>
                  <a:gd name="connsiteY7" fmla="*/ 318611 h 390525"/>
                  <a:gd name="connsiteX8" fmla="*/ 514201 w 514350"/>
                  <a:gd name="connsiteY8" fmla="*/ 349091 h 390525"/>
                  <a:gd name="connsiteX9" fmla="*/ 489436 w 514350"/>
                  <a:gd name="connsiteY9" fmla="*/ 389096 h 390525"/>
                  <a:gd name="connsiteX10" fmla="*/ 437049 w 514350"/>
                  <a:gd name="connsiteY10" fmla="*/ 357664 h 390525"/>
                  <a:gd name="connsiteX11" fmla="*/ 405616 w 514350"/>
                  <a:gd name="connsiteY11" fmla="*/ 347186 h 390525"/>
                  <a:gd name="connsiteX12" fmla="*/ 117961 w 514350"/>
                  <a:gd name="connsiteY12" fmla="*/ 347186 h 390525"/>
                  <a:gd name="connsiteX13" fmla="*/ 86529 w 514350"/>
                  <a:gd name="connsiteY13" fmla="*/ 357664 h 390525"/>
                  <a:gd name="connsiteX14" fmla="*/ 41761 w 514350"/>
                  <a:gd name="connsiteY14" fmla="*/ 390049 h 390525"/>
                  <a:gd name="connsiteX15" fmla="*/ 117009 w 514350"/>
                  <a:gd name="connsiteY15" fmla="*/ 309086 h 390525"/>
                  <a:gd name="connsiteX16" fmla="*/ 409426 w 514350"/>
                  <a:gd name="connsiteY16" fmla="*/ 309086 h 390525"/>
                  <a:gd name="connsiteX17" fmla="*/ 411331 w 514350"/>
                  <a:gd name="connsiteY17" fmla="*/ 309086 h 390525"/>
                  <a:gd name="connsiteX18" fmla="*/ 475149 w 514350"/>
                  <a:gd name="connsiteY18" fmla="*/ 343376 h 390525"/>
                  <a:gd name="connsiteX19" fmla="*/ 478006 w 514350"/>
                  <a:gd name="connsiteY19" fmla="*/ 348139 h 390525"/>
                  <a:gd name="connsiteX20" fmla="*/ 478959 w 514350"/>
                  <a:gd name="connsiteY20" fmla="*/ 316706 h 390525"/>
                  <a:gd name="connsiteX21" fmla="*/ 477054 w 514350"/>
                  <a:gd name="connsiteY21" fmla="*/ 270034 h 390525"/>
                  <a:gd name="connsiteX22" fmla="*/ 462766 w 514350"/>
                  <a:gd name="connsiteY22" fmla="*/ 251936 h 390525"/>
                  <a:gd name="connsiteX23" fmla="*/ 462766 w 514350"/>
                  <a:gd name="connsiteY23" fmla="*/ 251936 h 390525"/>
                  <a:gd name="connsiteX24" fmla="*/ 263694 w 514350"/>
                  <a:gd name="connsiteY24" fmla="*/ 46196 h 390525"/>
                  <a:gd name="connsiteX25" fmla="*/ 63669 w 514350"/>
                  <a:gd name="connsiteY25" fmla="*/ 251936 h 390525"/>
                  <a:gd name="connsiteX26" fmla="*/ 49381 w 514350"/>
                  <a:gd name="connsiteY26" fmla="*/ 270034 h 390525"/>
                  <a:gd name="connsiteX27" fmla="*/ 46524 w 514350"/>
                  <a:gd name="connsiteY27" fmla="*/ 317659 h 390525"/>
                  <a:gd name="connsiteX28" fmla="*/ 47476 w 514350"/>
                  <a:gd name="connsiteY28" fmla="*/ 349091 h 390525"/>
                  <a:gd name="connsiteX29" fmla="*/ 50334 w 514350"/>
                  <a:gd name="connsiteY29" fmla="*/ 344329 h 390525"/>
                  <a:gd name="connsiteX30" fmla="*/ 114151 w 514350"/>
                  <a:gd name="connsiteY30" fmla="*/ 309086 h 390525"/>
                  <a:gd name="connsiteX31" fmla="*/ 117009 w 514350"/>
                  <a:gd name="connsiteY31" fmla="*/ 30908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390525">
                    <a:moveTo>
                      <a:pt x="41761" y="390049"/>
                    </a:moveTo>
                    <a:cubicBezTo>
                      <a:pt x="38904" y="390049"/>
                      <a:pt x="36999" y="390049"/>
                      <a:pt x="34141" y="389096"/>
                    </a:cubicBezTo>
                    <a:cubicBezTo>
                      <a:pt x="20806" y="386239"/>
                      <a:pt x="8424" y="373856"/>
                      <a:pt x="9376" y="349091"/>
                    </a:cubicBezTo>
                    <a:cubicBezTo>
                      <a:pt x="10329" y="340519"/>
                      <a:pt x="9376" y="330041"/>
                      <a:pt x="8424" y="318611"/>
                    </a:cubicBezTo>
                    <a:cubicBezTo>
                      <a:pt x="6519" y="290989"/>
                      <a:pt x="3661" y="253841"/>
                      <a:pt x="25569" y="237649"/>
                    </a:cubicBezTo>
                    <a:cubicBezTo>
                      <a:pt x="31284" y="189071"/>
                      <a:pt x="64621" y="7144"/>
                      <a:pt x="261789" y="7144"/>
                    </a:cubicBezTo>
                    <a:cubicBezTo>
                      <a:pt x="458956" y="7144"/>
                      <a:pt x="493246" y="190024"/>
                      <a:pt x="498009" y="237649"/>
                    </a:cubicBezTo>
                    <a:cubicBezTo>
                      <a:pt x="519916" y="253841"/>
                      <a:pt x="517059" y="290036"/>
                      <a:pt x="515154" y="318611"/>
                    </a:cubicBezTo>
                    <a:cubicBezTo>
                      <a:pt x="514201" y="330041"/>
                      <a:pt x="513249" y="340519"/>
                      <a:pt x="514201" y="349091"/>
                    </a:cubicBezTo>
                    <a:cubicBezTo>
                      <a:pt x="516106" y="373856"/>
                      <a:pt x="502771" y="386239"/>
                      <a:pt x="489436" y="389096"/>
                    </a:cubicBezTo>
                    <a:cubicBezTo>
                      <a:pt x="467529" y="393859"/>
                      <a:pt x="444669" y="376714"/>
                      <a:pt x="437049" y="357664"/>
                    </a:cubicBezTo>
                    <a:cubicBezTo>
                      <a:pt x="435144" y="353854"/>
                      <a:pt x="418951" y="348139"/>
                      <a:pt x="405616" y="347186"/>
                    </a:cubicBezTo>
                    <a:lnTo>
                      <a:pt x="117961" y="347186"/>
                    </a:lnTo>
                    <a:cubicBezTo>
                      <a:pt x="103674" y="348139"/>
                      <a:pt x="88434" y="353854"/>
                      <a:pt x="86529" y="357664"/>
                    </a:cubicBezTo>
                    <a:cubicBezTo>
                      <a:pt x="79861" y="374809"/>
                      <a:pt x="60811" y="390049"/>
                      <a:pt x="41761" y="390049"/>
                    </a:cubicBezTo>
                    <a:close/>
                    <a:moveTo>
                      <a:pt x="117009" y="309086"/>
                    </a:moveTo>
                    <a:lnTo>
                      <a:pt x="409426" y="309086"/>
                    </a:lnTo>
                    <a:cubicBezTo>
                      <a:pt x="410379" y="309086"/>
                      <a:pt x="410379" y="309086"/>
                      <a:pt x="411331" y="309086"/>
                    </a:cubicBezTo>
                    <a:cubicBezTo>
                      <a:pt x="419904" y="310039"/>
                      <a:pt x="463719" y="314801"/>
                      <a:pt x="475149" y="343376"/>
                    </a:cubicBezTo>
                    <a:cubicBezTo>
                      <a:pt x="476101" y="345281"/>
                      <a:pt x="477054" y="346234"/>
                      <a:pt x="478006" y="348139"/>
                    </a:cubicBezTo>
                    <a:cubicBezTo>
                      <a:pt x="478006" y="338614"/>
                      <a:pt x="478006" y="327184"/>
                      <a:pt x="478959" y="316706"/>
                    </a:cubicBezTo>
                    <a:cubicBezTo>
                      <a:pt x="479911" y="303371"/>
                      <a:pt x="481816" y="273844"/>
                      <a:pt x="477054" y="270034"/>
                    </a:cubicBezTo>
                    <a:cubicBezTo>
                      <a:pt x="469434" y="268129"/>
                      <a:pt x="462766" y="260509"/>
                      <a:pt x="462766" y="251936"/>
                    </a:cubicBezTo>
                    <a:lnTo>
                      <a:pt x="462766" y="251936"/>
                    </a:lnTo>
                    <a:cubicBezTo>
                      <a:pt x="462766" y="243364"/>
                      <a:pt x="452289" y="46196"/>
                      <a:pt x="263694" y="46196"/>
                    </a:cubicBezTo>
                    <a:cubicBezTo>
                      <a:pt x="75099" y="46196"/>
                      <a:pt x="63669" y="243364"/>
                      <a:pt x="63669" y="251936"/>
                    </a:cubicBezTo>
                    <a:cubicBezTo>
                      <a:pt x="63669" y="260509"/>
                      <a:pt x="57954" y="267176"/>
                      <a:pt x="49381" y="270034"/>
                    </a:cubicBezTo>
                    <a:cubicBezTo>
                      <a:pt x="43666" y="274796"/>
                      <a:pt x="45571" y="303371"/>
                      <a:pt x="46524" y="317659"/>
                    </a:cubicBezTo>
                    <a:cubicBezTo>
                      <a:pt x="47476" y="328136"/>
                      <a:pt x="48429" y="339566"/>
                      <a:pt x="47476" y="349091"/>
                    </a:cubicBezTo>
                    <a:cubicBezTo>
                      <a:pt x="48429" y="348139"/>
                      <a:pt x="50334" y="346234"/>
                      <a:pt x="50334" y="344329"/>
                    </a:cubicBezTo>
                    <a:cubicBezTo>
                      <a:pt x="61764" y="315754"/>
                      <a:pt x="105579" y="310039"/>
                      <a:pt x="114151" y="309086"/>
                    </a:cubicBezTo>
                    <a:cubicBezTo>
                      <a:pt x="116056" y="309086"/>
                      <a:pt x="117009" y="309086"/>
                      <a:pt x="117009" y="309086"/>
                    </a:cubicBezTo>
                    <a:close/>
                  </a:path>
                </a:pathLst>
              </a:custGeom>
              <a:grpFill/>
              <a:ln w="9525" cap="flat">
                <a:noFill/>
                <a:prstDash val="solid"/>
                <a:miter/>
              </a:ln>
            </p:spPr>
            <p:txBody>
              <a:bodyPr rtlCol="0" anchor="ctr"/>
              <a:lstStyle/>
              <a:p>
                <a:endParaRPr lang="en-US">
                  <a:solidFill>
                    <a:schemeClr val="accent1"/>
                  </a:solidFill>
                </a:endParaRPr>
              </a:p>
            </p:txBody>
          </p:sp>
          <p:sp>
            <p:nvSpPr>
              <p:cNvPr id="34" name="Freeform: Shape 264">
                <a:extLst>
                  <a:ext uri="{FF2B5EF4-FFF2-40B4-BE49-F238E27FC236}">
                    <a16:creationId xmlns:a16="http://schemas.microsoft.com/office/drawing/2014/main" id="{DC577347-FF7A-4892-B26A-2E3C6B609488}"/>
                  </a:ext>
                </a:extLst>
              </p:cNvPr>
              <p:cNvSpPr/>
              <p:nvPr/>
            </p:nvSpPr>
            <p:spPr>
              <a:xfrm>
                <a:off x="8503373" y="5776627"/>
                <a:ext cx="190500" cy="209550"/>
              </a:xfrm>
              <a:custGeom>
                <a:avLst/>
                <a:gdLst>
                  <a:gd name="connsiteX0" fmla="*/ 146661 w 190500"/>
                  <a:gd name="connsiteY0" fmla="*/ 207169 h 209550"/>
                  <a:gd name="connsiteX1" fmla="*/ 87606 w 190500"/>
                  <a:gd name="connsiteY1" fmla="*/ 186214 h 209550"/>
                  <a:gd name="connsiteX2" fmla="*/ 75224 w 190500"/>
                  <a:gd name="connsiteY2" fmla="*/ 126206 h 209550"/>
                  <a:gd name="connsiteX3" fmla="*/ 77129 w 190500"/>
                  <a:gd name="connsiteY3" fmla="*/ 122396 h 209550"/>
                  <a:gd name="connsiteX4" fmla="*/ 53316 w 190500"/>
                  <a:gd name="connsiteY4" fmla="*/ 105251 h 209550"/>
                  <a:gd name="connsiteX5" fmla="*/ 22836 w 190500"/>
                  <a:gd name="connsiteY5" fmla="*/ 83344 h 209550"/>
                  <a:gd name="connsiteX6" fmla="*/ 9501 w 190500"/>
                  <a:gd name="connsiteY6" fmla="*/ 33814 h 209550"/>
                  <a:gd name="connsiteX7" fmla="*/ 22836 w 190500"/>
                  <a:gd name="connsiteY7" fmla="*/ 12859 h 209550"/>
                  <a:gd name="connsiteX8" fmla="*/ 49506 w 190500"/>
                  <a:gd name="connsiteY8" fmla="*/ 12859 h 209550"/>
                  <a:gd name="connsiteX9" fmla="*/ 49506 w 190500"/>
                  <a:gd name="connsiteY9" fmla="*/ 39529 h 209550"/>
                  <a:gd name="connsiteX10" fmla="*/ 49506 w 190500"/>
                  <a:gd name="connsiteY10" fmla="*/ 56674 h 209550"/>
                  <a:gd name="connsiteX11" fmla="*/ 72366 w 190500"/>
                  <a:gd name="connsiteY11" fmla="*/ 71914 h 209550"/>
                  <a:gd name="connsiteX12" fmla="*/ 114276 w 190500"/>
                  <a:gd name="connsiteY12" fmla="*/ 113824 h 209550"/>
                  <a:gd name="connsiteX13" fmla="*/ 106656 w 190500"/>
                  <a:gd name="connsiteY13" fmla="*/ 147161 h 209550"/>
                  <a:gd name="connsiteX14" fmla="*/ 111419 w 190500"/>
                  <a:gd name="connsiteY14" fmla="*/ 155734 h 209550"/>
                  <a:gd name="connsiteX15" fmla="*/ 154281 w 190500"/>
                  <a:gd name="connsiteY15" fmla="*/ 167164 h 209550"/>
                  <a:gd name="connsiteX16" fmla="*/ 180951 w 190500"/>
                  <a:gd name="connsiteY16" fmla="*/ 168116 h 209550"/>
                  <a:gd name="connsiteX17" fmla="*/ 180951 w 190500"/>
                  <a:gd name="connsiteY17" fmla="*/ 194786 h 209550"/>
                  <a:gd name="connsiteX18" fmla="*/ 146661 w 190500"/>
                  <a:gd name="connsiteY18" fmla="*/ 20716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209550">
                    <a:moveTo>
                      <a:pt x="146661" y="207169"/>
                    </a:moveTo>
                    <a:cubicBezTo>
                      <a:pt x="125706" y="207169"/>
                      <a:pt x="101894" y="197644"/>
                      <a:pt x="87606" y="186214"/>
                    </a:cubicBezTo>
                    <a:cubicBezTo>
                      <a:pt x="66651" y="169069"/>
                      <a:pt x="61889" y="146209"/>
                      <a:pt x="75224" y="126206"/>
                    </a:cubicBezTo>
                    <a:cubicBezTo>
                      <a:pt x="77129" y="124301"/>
                      <a:pt x="77129" y="122396"/>
                      <a:pt x="77129" y="122396"/>
                    </a:cubicBezTo>
                    <a:cubicBezTo>
                      <a:pt x="75224" y="118586"/>
                      <a:pt x="60936" y="110014"/>
                      <a:pt x="53316" y="105251"/>
                    </a:cubicBezTo>
                    <a:cubicBezTo>
                      <a:pt x="42839" y="98584"/>
                      <a:pt x="31409" y="92869"/>
                      <a:pt x="22836" y="83344"/>
                    </a:cubicBezTo>
                    <a:cubicBezTo>
                      <a:pt x="8549" y="69056"/>
                      <a:pt x="3786" y="50959"/>
                      <a:pt x="9501" y="33814"/>
                    </a:cubicBezTo>
                    <a:cubicBezTo>
                      <a:pt x="13311" y="21431"/>
                      <a:pt x="20931" y="13811"/>
                      <a:pt x="22836" y="12859"/>
                    </a:cubicBezTo>
                    <a:cubicBezTo>
                      <a:pt x="30456" y="5239"/>
                      <a:pt x="41886" y="5239"/>
                      <a:pt x="49506" y="12859"/>
                    </a:cubicBezTo>
                    <a:cubicBezTo>
                      <a:pt x="57126" y="20479"/>
                      <a:pt x="57126" y="31909"/>
                      <a:pt x="49506" y="39529"/>
                    </a:cubicBezTo>
                    <a:cubicBezTo>
                      <a:pt x="40934" y="49054"/>
                      <a:pt x="46649" y="54769"/>
                      <a:pt x="49506" y="56674"/>
                    </a:cubicBezTo>
                    <a:cubicBezTo>
                      <a:pt x="54269" y="61436"/>
                      <a:pt x="63794" y="67151"/>
                      <a:pt x="72366" y="71914"/>
                    </a:cubicBezTo>
                    <a:cubicBezTo>
                      <a:pt x="89511" y="82391"/>
                      <a:pt x="109514" y="93821"/>
                      <a:pt x="114276" y="113824"/>
                    </a:cubicBezTo>
                    <a:cubicBezTo>
                      <a:pt x="117134" y="125254"/>
                      <a:pt x="114276" y="135731"/>
                      <a:pt x="106656" y="147161"/>
                    </a:cubicBezTo>
                    <a:cubicBezTo>
                      <a:pt x="105704" y="148114"/>
                      <a:pt x="104751" y="150019"/>
                      <a:pt x="111419" y="155734"/>
                    </a:cubicBezTo>
                    <a:cubicBezTo>
                      <a:pt x="126659" y="169069"/>
                      <a:pt x="150471" y="170974"/>
                      <a:pt x="154281" y="167164"/>
                    </a:cubicBezTo>
                    <a:cubicBezTo>
                      <a:pt x="161901" y="160496"/>
                      <a:pt x="174284" y="160496"/>
                      <a:pt x="180951" y="168116"/>
                    </a:cubicBezTo>
                    <a:cubicBezTo>
                      <a:pt x="188571" y="175736"/>
                      <a:pt x="188571" y="187166"/>
                      <a:pt x="180951" y="194786"/>
                    </a:cubicBezTo>
                    <a:cubicBezTo>
                      <a:pt x="172379" y="203359"/>
                      <a:pt x="159996" y="207169"/>
                      <a:pt x="146661" y="207169"/>
                    </a:cubicBezTo>
                    <a:close/>
                  </a:path>
                </a:pathLst>
              </a:custGeom>
              <a:grpFill/>
              <a:ln w="9525" cap="flat">
                <a:noFill/>
                <a:prstDash val="solid"/>
                <a:miter/>
              </a:ln>
            </p:spPr>
            <p:txBody>
              <a:bodyPr rtlCol="0" anchor="ctr"/>
              <a:lstStyle/>
              <a:p>
                <a:endParaRPr lang="en-US">
                  <a:solidFill>
                    <a:schemeClr val="accent1"/>
                  </a:solidFill>
                </a:endParaRPr>
              </a:p>
            </p:txBody>
          </p:sp>
          <p:sp>
            <p:nvSpPr>
              <p:cNvPr id="35" name="Freeform: Shape 265">
                <a:extLst>
                  <a:ext uri="{FF2B5EF4-FFF2-40B4-BE49-F238E27FC236}">
                    <a16:creationId xmlns:a16="http://schemas.microsoft.com/office/drawing/2014/main" id="{2598D907-AA4A-4533-A4F6-054C7810D40A}"/>
                  </a:ext>
                </a:extLst>
              </p:cNvPr>
              <p:cNvSpPr/>
              <p:nvPr/>
            </p:nvSpPr>
            <p:spPr>
              <a:xfrm>
                <a:off x="8225831" y="5775529"/>
                <a:ext cx="180975" cy="228600"/>
              </a:xfrm>
              <a:custGeom>
                <a:avLst/>
                <a:gdLst>
                  <a:gd name="connsiteX0" fmla="*/ 26058 w 180975"/>
                  <a:gd name="connsiteY0" fmla="*/ 223507 h 228600"/>
                  <a:gd name="connsiteX1" fmla="*/ 7960 w 180975"/>
                  <a:gd name="connsiteY1" fmla="*/ 210172 h 228600"/>
                  <a:gd name="connsiteX2" fmla="*/ 20343 w 180975"/>
                  <a:gd name="connsiteY2" fmla="*/ 186359 h 228600"/>
                  <a:gd name="connsiteX3" fmla="*/ 54633 w 180975"/>
                  <a:gd name="connsiteY3" fmla="*/ 160642 h 228600"/>
                  <a:gd name="connsiteX4" fmla="*/ 52728 w 180975"/>
                  <a:gd name="connsiteY4" fmla="*/ 146354 h 228600"/>
                  <a:gd name="connsiteX5" fmla="*/ 49870 w 180975"/>
                  <a:gd name="connsiteY5" fmla="*/ 110159 h 228600"/>
                  <a:gd name="connsiteX6" fmla="*/ 96543 w 180975"/>
                  <a:gd name="connsiteY6" fmla="*/ 78727 h 228600"/>
                  <a:gd name="connsiteX7" fmla="*/ 131785 w 180975"/>
                  <a:gd name="connsiteY7" fmla="*/ 60629 h 228600"/>
                  <a:gd name="connsiteX8" fmla="*/ 138453 w 180975"/>
                  <a:gd name="connsiteY8" fmla="*/ 43484 h 228600"/>
                  <a:gd name="connsiteX9" fmla="*/ 129880 w 180975"/>
                  <a:gd name="connsiteY9" fmla="*/ 17767 h 228600"/>
                  <a:gd name="connsiteX10" fmla="*/ 155598 w 180975"/>
                  <a:gd name="connsiteY10" fmla="*/ 9194 h 228600"/>
                  <a:gd name="connsiteX11" fmla="*/ 174648 w 180975"/>
                  <a:gd name="connsiteY11" fmla="*/ 33007 h 228600"/>
                  <a:gd name="connsiteX12" fmla="*/ 163218 w 180975"/>
                  <a:gd name="connsiteY12" fmla="*/ 80632 h 228600"/>
                  <a:gd name="connsiteX13" fmla="*/ 107973 w 180975"/>
                  <a:gd name="connsiteY13" fmla="*/ 113969 h 228600"/>
                  <a:gd name="connsiteX14" fmla="*/ 85113 w 180975"/>
                  <a:gd name="connsiteY14" fmla="*/ 123494 h 228600"/>
                  <a:gd name="connsiteX15" fmla="*/ 87018 w 180975"/>
                  <a:gd name="connsiteY15" fmla="*/ 128257 h 228600"/>
                  <a:gd name="connsiteX16" fmla="*/ 89875 w 180975"/>
                  <a:gd name="connsiteY16" fmla="*/ 173977 h 228600"/>
                  <a:gd name="connsiteX17" fmla="*/ 31773 w 180975"/>
                  <a:gd name="connsiteY17" fmla="*/ 220649 h 228600"/>
                  <a:gd name="connsiteX18" fmla="*/ 26058 w 180975"/>
                  <a:gd name="connsiteY18" fmla="*/ 223507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975" h="228600">
                    <a:moveTo>
                      <a:pt x="26058" y="223507"/>
                    </a:moveTo>
                    <a:cubicBezTo>
                      <a:pt x="18438" y="223507"/>
                      <a:pt x="10818" y="218744"/>
                      <a:pt x="7960" y="210172"/>
                    </a:cubicBezTo>
                    <a:cubicBezTo>
                      <a:pt x="5103" y="200647"/>
                      <a:pt x="9865" y="189217"/>
                      <a:pt x="20343" y="186359"/>
                    </a:cubicBezTo>
                    <a:cubicBezTo>
                      <a:pt x="27963" y="183502"/>
                      <a:pt x="49870" y="173977"/>
                      <a:pt x="54633" y="160642"/>
                    </a:cubicBezTo>
                    <a:cubicBezTo>
                      <a:pt x="55585" y="157784"/>
                      <a:pt x="56538" y="153022"/>
                      <a:pt x="52728" y="146354"/>
                    </a:cubicBezTo>
                    <a:cubicBezTo>
                      <a:pt x="46060" y="133019"/>
                      <a:pt x="45108" y="120637"/>
                      <a:pt x="49870" y="110159"/>
                    </a:cubicBezTo>
                    <a:cubicBezTo>
                      <a:pt x="57490" y="92062"/>
                      <a:pt x="77493" y="85394"/>
                      <a:pt x="96543" y="78727"/>
                    </a:cubicBezTo>
                    <a:cubicBezTo>
                      <a:pt x="110830" y="73964"/>
                      <a:pt x="126070" y="69202"/>
                      <a:pt x="131785" y="60629"/>
                    </a:cubicBezTo>
                    <a:cubicBezTo>
                      <a:pt x="137500" y="51104"/>
                      <a:pt x="138453" y="45389"/>
                      <a:pt x="138453" y="43484"/>
                    </a:cubicBezTo>
                    <a:cubicBezTo>
                      <a:pt x="128928" y="38722"/>
                      <a:pt x="126070" y="27292"/>
                      <a:pt x="129880" y="17767"/>
                    </a:cubicBezTo>
                    <a:cubicBezTo>
                      <a:pt x="134643" y="8242"/>
                      <a:pt x="146073" y="4432"/>
                      <a:pt x="155598" y="9194"/>
                    </a:cubicBezTo>
                    <a:cubicBezTo>
                      <a:pt x="158455" y="10147"/>
                      <a:pt x="169885" y="16814"/>
                      <a:pt x="174648" y="33007"/>
                    </a:cubicBezTo>
                    <a:cubicBezTo>
                      <a:pt x="178458" y="47294"/>
                      <a:pt x="174648" y="63487"/>
                      <a:pt x="163218" y="80632"/>
                    </a:cubicBezTo>
                    <a:cubicBezTo>
                      <a:pt x="150835" y="99682"/>
                      <a:pt x="127023" y="107302"/>
                      <a:pt x="107973" y="113969"/>
                    </a:cubicBezTo>
                    <a:cubicBezTo>
                      <a:pt x="100353" y="116827"/>
                      <a:pt x="88923" y="120637"/>
                      <a:pt x="85113" y="123494"/>
                    </a:cubicBezTo>
                    <a:cubicBezTo>
                      <a:pt x="85113" y="124447"/>
                      <a:pt x="86065" y="125399"/>
                      <a:pt x="87018" y="128257"/>
                    </a:cubicBezTo>
                    <a:cubicBezTo>
                      <a:pt x="94638" y="143497"/>
                      <a:pt x="95590" y="159689"/>
                      <a:pt x="89875" y="173977"/>
                    </a:cubicBezTo>
                    <a:cubicBezTo>
                      <a:pt x="76540" y="205409"/>
                      <a:pt x="36535" y="219697"/>
                      <a:pt x="31773" y="220649"/>
                    </a:cubicBezTo>
                    <a:cubicBezTo>
                      <a:pt x="29868" y="222554"/>
                      <a:pt x="27963" y="223507"/>
                      <a:pt x="26058" y="223507"/>
                    </a:cubicBezTo>
                    <a:close/>
                  </a:path>
                </a:pathLst>
              </a:custGeom>
              <a:grpFill/>
              <a:ln w="9525" cap="flat">
                <a:noFill/>
                <a:prstDash val="solid"/>
                <a:miter/>
              </a:ln>
            </p:spPr>
            <p:txBody>
              <a:bodyPr rtlCol="0" anchor="ctr"/>
              <a:lstStyle/>
              <a:p>
                <a:endParaRPr lang="en-US">
                  <a:solidFill>
                    <a:schemeClr val="accent1"/>
                  </a:solidFill>
                </a:endParaRPr>
              </a:p>
            </p:txBody>
          </p:sp>
          <p:sp>
            <p:nvSpPr>
              <p:cNvPr id="36" name="Freeform: Shape 266">
                <a:extLst>
                  <a:ext uri="{FF2B5EF4-FFF2-40B4-BE49-F238E27FC236}">
                    <a16:creationId xmlns:a16="http://schemas.microsoft.com/office/drawing/2014/main" id="{04127A8D-22A5-4857-9E68-088EEE649E6B}"/>
                  </a:ext>
                </a:extLst>
              </p:cNvPr>
              <p:cNvSpPr/>
              <p:nvPr/>
            </p:nvSpPr>
            <p:spPr>
              <a:xfrm>
                <a:off x="8391106" y="5886793"/>
                <a:ext cx="123825" cy="114300"/>
              </a:xfrm>
              <a:custGeom>
                <a:avLst/>
                <a:gdLst>
                  <a:gd name="connsiteX0" fmla="*/ 103671 w 123825"/>
                  <a:gd name="connsiteY0" fmla="*/ 112243 h 114300"/>
                  <a:gd name="connsiteX1" fmla="*/ 85573 w 123825"/>
                  <a:gd name="connsiteY1" fmla="*/ 99861 h 114300"/>
                  <a:gd name="connsiteX2" fmla="*/ 77001 w 123825"/>
                  <a:gd name="connsiteY2" fmla="*/ 77953 h 114300"/>
                  <a:gd name="connsiteX3" fmla="*/ 42711 w 123825"/>
                  <a:gd name="connsiteY3" fmla="*/ 49378 h 114300"/>
                  <a:gd name="connsiteX4" fmla="*/ 22708 w 123825"/>
                  <a:gd name="connsiteY4" fmla="*/ 45568 h 114300"/>
                  <a:gd name="connsiteX5" fmla="*/ 7468 w 123825"/>
                  <a:gd name="connsiteY5" fmla="*/ 22708 h 114300"/>
                  <a:gd name="connsiteX6" fmla="*/ 30328 w 123825"/>
                  <a:gd name="connsiteY6" fmla="*/ 7468 h 114300"/>
                  <a:gd name="connsiteX7" fmla="*/ 50331 w 123825"/>
                  <a:gd name="connsiteY7" fmla="*/ 11278 h 114300"/>
                  <a:gd name="connsiteX8" fmla="*/ 113196 w 123825"/>
                  <a:gd name="connsiteY8" fmla="*/ 63666 h 114300"/>
                  <a:gd name="connsiteX9" fmla="*/ 121768 w 123825"/>
                  <a:gd name="connsiteY9" fmla="*/ 85573 h 114300"/>
                  <a:gd name="connsiteX10" fmla="*/ 111291 w 123825"/>
                  <a:gd name="connsiteY10" fmla="*/ 110338 h 114300"/>
                  <a:gd name="connsiteX11" fmla="*/ 103671 w 123825"/>
                  <a:gd name="connsiteY11" fmla="*/ 11224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14300">
                    <a:moveTo>
                      <a:pt x="103671" y="112243"/>
                    </a:moveTo>
                    <a:cubicBezTo>
                      <a:pt x="96051" y="112243"/>
                      <a:pt x="89383" y="107481"/>
                      <a:pt x="85573" y="99861"/>
                    </a:cubicBezTo>
                    <a:lnTo>
                      <a:pt x="77001" y="77953"/>
                    </a:lnTo>
                    <a:cubicBezTo>
                      <a:pt x="71286" y="62713"/>
                      <a:pt x="57951" y="52236"/>
                      <a:pt x="42711" y="49378"/>
                    </a:cubicBezTo>
                    <a:lnTo>
                      <a:pt x="22708" y="45568"/>
                    </a:lnTo>
                    <a:cubicBezTo>
                      <a:pt x="12231" y="43663"/>
                      <a:pt x="5563" y="33186"/>
                      <a:pt x="7468" y="22708"/>
                    </a:cubicBezTo>
                    <a:cubicBezTo>
                      <a:pt x="9373" y="12231"/>
                      <a:pt x="19851" y="5563"/>
                      <a:pt x="30328" y="7468"/>
                    </a:cubicBezTo>
                    <a:lnTo>
                      <a:pt x="50331" y="11278"/>
                    </a:lnTo>
                    <a:cubicBezTo>
                      <a:pt x="78906" y="16993"/>
                      <a:pt x="101766" y="36043"/>
                      <a:pt x="113196" y="63666"/>
                    </a:cubicBezTo>
                    <a:lnTo>
                      <a:pt x="121768" y="85573"/>
                    </a:lnTo>
                    <a:cubicBezTo>
                      <a:pt x="125578" y="95098"/>
                      <a:pt x="120816" y="106528"/>
                      <a:pt x="111291" y="110338"/>
                    </a:cubicBezTo>
                    <a:cubicBezTo>
                      <a:pt x="108433" y="111291"/>
                      <a:pt x="105576" y="112243"/>
                      <a:pt x="103671" y="112243"/>
                    </a:cubicBezTo>
                    <a:close/>
                  </a:path>
                </a:pathLst>
              </a:custGeom>
              <a:grpFill/>
              <a:ln w="9525" cap="flat">
                <a:noFill/>
                <a:prstDash val="solid"/>
                <a:miter/>
              </a:ln>
            </p:spPr>
            <p:txBody>
              <a:bodyPr rtlCol="0" anchor="ctr"/>
              <a:lstStyle/>
              <a:p>
                <a:endParaRPr lang="en-US">
                  <a:solidFill>
                    <a:schemeClr val="accent1"/>
                  </a:solidFill>
                </a:endParaRPr>
              </a:p>
            </p:txBody>
          </p:sp>
        </p:grpSp>
      </p:grpSp>
    </p:spTree>
    <p:extLst>
      <p:ext uri="{BB962C8B-B14F-4D97-AF65-F5344CB8AC3E}">
        <p14:creationId xmlns:p14="http://schemas.microsoft.com/office/powerpoint/2010/main" val="209876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Open source information and intelligence you can trust</a:t>
            </a:r>
          </a:p>
        </p:txBody>
      </p:sp>
      <p:sp>
        <p:nvSpPr>
          <p:cNvPr id="3" name="Slide Number Placeholder 2"/>
          <p:cNvSpPr>
            <a:spLocks noGrp="1"/>
          </p:cNvSpPr>
          <p:nvPr>
            <p:ph type="sldNum" sz="quarter" idx="12"/>
          </p:nvPr>
        </p:nvSpPr>
        <p:spPr/>
        <p:txBody>
          <a:bodyPr/>
          <a:lstStyle/>
          <a:p>
            <a:fld id="{4704619B-9823-F845-874B-2390AC991BC7}" type="slidenum">
              <a:rPr lang="en-US" smtClean="0"/>
              <a:t>9</a:t>
            </a:fld>
            <a:endParaRPr lang="en-US"/>
          </a:p>
        </p:txBody>
      </p:sp>
      <p:sp>
        <p:nvSpPr>
          <p:cNvPr id="5" name="Content Placeholder 4"/>
          <p:cNvSpPr txBox="1">
            <a:spLocks/>
          </p:cNvSpPr>
          <p:nvPr/>
        </p:nvSpPr>
        <p:spPr>
          <a:xfrm>
            <a:off x="468311" y="1447800"/>
            <a:ext cx="8207375" cy="3581400"/>
          </a:xfrm>
          <a:prstGeom prst="rect">
            <a:avLst/>
          </a:prstGeom>
        </p:spPr>
        <p:txBody>
          <a:bodyPr/>
          <a:lst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All sources assessed for:</a:t>
            </a:r>
          </a:p>
          <a:p>
            <a:pPr lvl="1"/>
            <a:r>
              <a:rPr lang="en-US" dirty="0"/>
              <a:t>Bias and objectivity </a:t>
            </a:r>
          </a:p>
          <a:p>
            <a:pPr lvl="1"/>
            <a:r>
              <a:rPr lang="en-US" dirty="0"/>
              <a:t>Reliability</a:t>
            </a:r>
          </a:p>
          <a:p>
            <a:pPr lvl="1"/>
            <a:r>
              <a:rPr lang="en-US" dirty="0"/>
              <a:t>Level of certainty </a:t>
            </a:r>
          </a:p>
          <a:p>
            <a:pPr lvl="1"/>
            <a:r>
              <a:rPr lang="en-US" dirty="0"/>
              <a:t>Predictive value</a:t>
            </a:r>
          </a:p>
          <a:p>
            <a:r>
              <a:rPr lang="en-US" dirty="0">
                <a:solidFill>
                  <a:schemeClr val="accent1"/>
                </a:solidFill>
              </a:rPr>
              <a:t>We are transparent about:</a:t>
            </a:r>
          </a:p>
          <a:p>
            <a:pPr lvl="1"/>
            <a:r>
              <a:rPr lang="en-US" dirty="0"/>
              <a:t>Data quality and limitations</a:t>
            </a:r>
          </a:p>
          <a:p>
            <a:pPr lvl="1"/>
            <a:r>
              <a:rPr lang="en-US" dirty="0"/>
              <a:t>Analysis logic </a:t>
            </a:r>
          </a:p>
          <a:p>
            <a:pPr lvl="1"/>
            <a:r>
              <a:rPr lang="en-US" dirty="0"/>
              <a:t>Level of certainty about forecasts </a:t>
            </a:r>
          </a:p>
        </p:txBody>
      </p:sp>
      <p:sp>
        <p:nvSpPr>
          <p:cNvPr id="4" name="Rounded Rectangle 3"/>
          <p:cNvSpPr/>
          <p:nvPr/>
        </p:nvSpPr>
        <p:spPr>
          <a:xfrm>
            <a:off x="630386" y="5269043"/>
            <a:ext cx="8077200"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Jane’s provides verified and validated open source information and intelligence enabling us to offer you the highest levels of assurance. </a:t>
            </a:r>
          </a:p>
        </p:txBody>
      </p:sp>
    </p:spTree>
    <p:extLst>
      <p:ext uri="{BB962C8B-B14F-4D97-AF65-F5344CB8AC3E}">
        <p14:creationId xmlns:p14="http://schemas.microsoft.com/office/powerpoint/2010/main" val="218184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HSM_PPT_GeneralUse_2017_4x3">
  <a:themeElements>
    <a:clrScheme name="Custom 4">
      <a:dk1>
        <a:srgbClr val="000000"/>
      </a:dk1>
      <a:lt1>
        <a:srgbClr val="FFFFFF"/>
      </a:lt1>
      <a:dk2>
        <a:srgbClr val="4B4B4B"/>
      </a:dk2>
      <a:lt2>
        <a:srgbClr val="999999"/>
      </a:lt2>
      <a:accent1>
        <a:srgbClr val="00AB4E"/>
      </a:accent1>
      <a:accent2>
        <a:srgbClr val="B1B3B6"/>
      </a:accent2>
      <a:accent3>
        <a:srgbClr val="009697"/>
      </a:accent3>
      <a:accent4>
        <a:srgbClr val="8DC63F"/>
      </a:accent4>
      <a:accent5>
        <a:srgbClr val="00B5F1"/>
      </a:accent5>
      <a:accent6>
        <a:srgbClr val="F7941D"/>
      </a:accent6>
      <a:hlink>
        <a:srgbClr val="00AB4E"/>
      </a:hlink>
      <a:folHlink>
        <a:srgbClr val="00969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defPPr>
      </a:lstStyle>
    </a:txDef>
  </a:objectDefaults>
  <a:extraClrSchemeLst/>
  <a:custClrLst>
    <a:custClr name="IHSM Green">
      <a:srgbClr val="00AB4E"/>
    </a:custClr>
    <a:custClr name="IHSM Gray Tint">
      <a:srgbClr val="B1B3B6"/>
    </a:custClr>
    <a:custClr name="IHSM Teal">
      <a:srgbClr val="009697"/>
    </a:custClr>
    <a:custClr name="IHSM Bright Green">
      <a:srgbClr val="8DC63F"/>
    </a:custClr>
    <a:custClr name="IHSM Blue">
      <a:srgbClr val="00B5F1"/>
    </a:custClr>
    <a:custClr name="IHSM Orange">
      <a:srgbClr val="F7941D"/>
    </a:custClr>
    <a:custClr name="IHSM Purple">
      <a:srgbClr val="96157C"/>
    </a:custClr>
    <a:custClr name="IHSM Red Tint">
      <a:srgbClr val="FABFB7"/>
    </a:custClr>
    <a:custClr name="IHSM Red">
      <a:srgbClr val="EE2F53"/>
    </a:custClr>
    <a:custClr name="IHSM Blue Tint">
      <a:srgbClr val="B6E4FA"/>
    </a:custClr>
    <a:custClr name="IHSM Mid Blue">
      <a:srgbClr val="0066B3"/>
    </a:custClr>
    <a:custClr name="IHSM Light Yellow">
      <a:srgbClr val="FFD200"/>
    </a:custClr>
    <a:custClr name="IHSM Dark Gray">
      <a:srgbClr val="58595B"/>
    </a:custClr>
    <a:custClr name="IHSM Teal Tint">
      <a:srgbClr val="8DC0C4"/>
    </a:custClr>
    <a:custClr name="IHSM Burnt Orange">
      <a:srgbClr val="C84623"/>
    </a:custClr>
    <a:custClr name="IHSM Bright Green Tint">
      <a:srgbClr val="C4DF9B"/>
    </a:custClr>
    <a:custClr name="IHSM Dark Blue">
      <a:srgbClr val="103C68"/>
    </a:custClr>
    <a:custClr name="IHSM Dark Purple Tint">
      <a:srgbClr val="8F7890"/>
    </a:custClr>
    <a:custClr name="IHSM Yellow Tint">
      <a:srgbClr val="FFE694"/>
    </a:custClr>
    <a:custClr name="IHSM Dark Green">
      <a:srgbClr val="265B3F"/>
    </a:custClr>
    <a:custClr name="IHSM Orange Tint">
      <a:srgbClr val="FBB161"/>
    </a:custClr>
    <a:custClr name="IHSM Dark Purple">
      <a:srgbClr val="4B254C"/>
    </a:custClr>
    <a:custClr name="IHSM Gray">
      <a:srgbClr val="939598"/>
    </a:custClr>
    <a:custClr name="IHSM Neutral Gray">
      <a:srgbClr val="7F8080"/>
    </a:custClr>
  </a:custClrLst>
  <a:extLst>
    <a:ext uri="{05A4C25C-085E-4340-85A3-A5531E510DB2}">
      <thm15:themeFamily xmlns:thm15="http://schemas.microsoft.com/office/thememl/2012/main" name="IHSM_PPT_GeneralUse_2017_4x3" id="{A6BD48DB-FF27-4336-B76F-604390BC2B1E}" vid="{76774A34-5174-4731-A4BF-6CCC9E236B9A}"/>
    </a:ext>
  </a:extLst>
</a:theme>
</file>

<file path=ppt/theme/theme2.xml><?xml version="1.0" encoding="utf-8"?>
<a:theme xmlns:a="http://schemas.openxmlformats.org/drawingml/2006/main" name="Additional Layouts for Analysts—2017">
  <a:themeElements>
    <a:clrScheme name="Custom 22">
      <a:dk1>
        <a:srgbClr val="000000"/>
      </a:dk1>
      <a:lt1>
        <a:srgbClr val="FFFFFF"/>
      </a:lt1>
      <a:dk2>
        <a:srgbClr val="4B4B4B"/>
      </a:dk2>
      <a:lt2>
        <a:srgbClr val="999999"/>
      </a:lt2>
      <a:accent1>
        <a:srgbClr val="00AB4E"/>
      </a:accent1>
      <a:accent2>
        <a:srgbClr val="B1B3B6"/>
      </a:accent2>
      <a:accent3>
        <a:srgbClr val="009697"/>
      </a:accent3>
      <a:accent4>
        <a:srgbClr val="8DC63F"/>
      </a:accent4>
      <a:accent5>
        <a:srgbClr val="00B5F1"/>
      </a:accent5>
      <a:accent6>
        <a:srgbClr val="F7941D"/>
      </a:accent6>
      <a:hlink>
        <a:srgbClr val="0066B3"/>
      </a:hlink>
      <a:folHlink>
        <a:srgbClr val="9615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F8080"/>
        </a:solidFill>
        <a:ln>
          <a:noFill/>
        </a:ln>
      </a:spPr>
      <a:bodyPr rtlCol="0" anchor="ctr"/>
      <a:lstStyle>
        <a:defPPr algn="ctr">
          <a:defRPr sz="1600" b="1" spc="2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7F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rIns="72000" rtlCol="0">
        <a:spAutoFit/>
      </a:bodyPr>
      <a:lstStyle>
        <a:defPPr>
          <a:defRPr dirty="0" err="1" smtClean="0"/>
        </a:defPPr>
      </a:lstStyle>
    </a:txDef>
  </a:objectDefaults>
  <a:extraClrSchemeLst/>
  <a:custClrLst>
    <a:custClr name="IHSM Green">
      <a:srgbClr val="00AB4E"/>
    </a:custClr>
    <a:custClr name="IHSM Gray Tint">
      <a:srgbClr val="B1B3B6"/>
    </a:custClr>
    <a:custClr name="IHSM Teal">
      <a:srgbClr val="009697"/>
    </a:custClr>
    <a:custClr name="IHSM Bright Green">
      <a:srgbClr val="8DC63F"/>
    </a:custClr>
    <a:custClr name="IHSM Blue">
      <a:srgbClr val="00B5F1"/>
    </a:custClr>
    <a:custClr name="IHSM Orange">
      <a:srgbClr val="F7941D"/>
    </a:custClr>
    <a:custClr name="IHSM Purple">
      <a:srgbClr val="96157C"/>
    </a:custClr>
    <a:custClr name="IHSM Red Tint">
      <a:srgbClr val="FABFB7"/>
    </a:custClr>
    <a:custClr name="IHSM Red">
      <a:srgbClr val="EE2F53"/>
    </a:custClr>
    <a:custClr name="IHSM Blue Tint">
      <a:srgbClr val="B6E4FA"/>
    </a:custClr>
    <a:custClr name="IHSM Mid Blue">
      <a:srgbClr val="0066B3"/>
    </a:custClr>
    <a:custClr name="IHSM Light Yellow">
      <a:srgbClr val="FFD200"/>
    </a:custClr>
    <a:custClr name="IHSM Dark Gray">
      <a:srgbClr val="58595B"/>
    </a:custClr>
    <a:custClr name="IHSM Teal Tint">
      <a:srgbClr val="8DC0C4"/>
    </a:custClr>
    <a:custClr name="IHSM Burnt Orange">
      <a:srgbClr val="C84623"/>
    </a:custClr>
    <a:custClr name="IHSM Bright Green Tint">
      <a:srgbClr val="C4DF9B"/>
    </a:custClr>
    <a:custClr name="IHSM Dark Blue">
      <a:srgbClr val="103C68"/>
    </a:custClr>
    <a:custClr name="IHSM Dark Purple Tint">
      <a:srgbClr val="8F7890"/>
    </a:custClr>
    <a:custClr name="IHSM Yellow Tint">
      <a:srgbClr val="FFE694"/>
    </a:custClr>
    <a:custClr name="IHSM Dark Green">
      <a:srgbClr val="265B3F"/>
    </a:custClr>
    <a:custClr name="IHSM Orange Tint">
      <a:srgbClr val="FBB161"/>
    </a:custClr>
    <a:custClr name="IHSM Dark Purple">
      <a:srgbClr val="4B254C"/>
    </a:custClr>
    <a:custClr name="IHSM Gray">
      <a:srgbClr val="939598"/>
    </a:custClr>
    <a:custClr name="Landfill 1">
      <a:srgbClr val="F2F1EC"/>
    </a:custClr>
    <a:custClr name="Landfill 2">
      <a:srgbClr val="E3E3DF"/>
    </a:custClr>
    <a:custClr name="Landfill 3">
      <a:srgbClr val="D2D2CF"/>
    </a:custClr>
    <a:custClr name="Map Gray 4">
      <a:srgbClr val="B3BABB"/>
    </a:custClr>
    <a:custClr name="Admin borders">
      <a:srgbClr val="9DA5A7"/>
    </a:custClr>
    <a:custClr name="Country borders">
      <a:srgbClr val="797F81"/>
    </a:custClr>
    <a:custClr name="Country names">
      <a:srgbClr val="434A4F"/>
    </a:custClr>
    <a:custClr name="Ocean fills">
      <a:srgbClr val="D1DFE7"/>
    </a:custClr>
    <a:custClr name="Rivers">
      <a:srgbClr val="8EBBD0"/>
    </a:custClr>
    <a:custClr name="Bodies of water text">
      <a:srgbClr val="467082"/>
    </a:custClr>
    <a:custClr name="IHSM Neutral Gray">
      <a:srgbClr val="7F8080"/>
    </a:custClr>
  </a:custClrLst>
  <a:extLst>
    <a:ext uri="{05A4C25C-085E-4340-85A3-A5531E510DB2}">
      <thm15:themeFamily xmlns:thm15="http://schemas.microsoft.com/office/thememl/2012/main" name="IHSM_PPT_GeneralUse_2017_4x3" id="{A6BD48DB-FF27-4336-B76F-604390BC2B1E}" vid="{1F711175-1B0F-4BA4-AC5C-5FC7F95A104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6D051979AFFBE4EA517A52E2E395160" ma:contentTypeVersion="1" ma:contentTypeDescription="Ustvari nov dokument." ma:contentTypeScope="" ma:versionID="544efa37164113b794e639e415986018">
  <xsd:schema xmlns:xsd="http://www.w3.org/2001/XMLSchema" xmlns:xs="http://www.w3.org/2001/XMLSchema" xmlns:p="http://schemas.microsoft.com/office/2006/metadata/properties" xmlns:ns1="http://schemas.microsoft.com/sharepoint/v3" xmlns:ns2="0c5b7152-da1e-4703-94cf-9fabf291da64" targetNamespace="http://schemas.microsoft.com/office/2006/metadata/properties" ma:root="true" ma:fieldsID="74af196433f08d0b571a4ea00b473e2b" ns1:_="" ns2:_="">
    <xsd:import namespace="http://schemas.microsoft.com/sharepoint/v3"/>
    <xsd:import namespace="0c5b7152-da1e-4703-94cf-9fabf291da64"/>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Razporejanje začetnega datuma" ma:description="»Načrtovanje začetnega datuma« je stolpec mesta, ki ga je ustvarila funkcija objavljanja. Uporablja se za določanje datuma in ure, ko se ta stran prvič prikaže obiskovalcem strani." ma:internalName="PublishingStartDate">
      <xsd:simpleType>
        <xsd:restriction base="dms:Unknown"/>
      </xsd:simpleType>
    </xsd:element>
    <xsd:element name="PublishingExpirationDate" ma:index="12" nillable="true" ma:displayName="Razporejanje končnega datuma" ma:description="»Načrtovanje končnega datuma« je stolpec mesta, ki ga je ustvarila funkcija objavljanja. Uporablja se za določanje datuma in ure, ko se ta stran ne prikaže več obiskovalcem mesta."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5b7152-da1e-4703-94cf-9fabf291da64" elementFormDefault="qualified">
    <xsd:import namespace="http://schemas.microsoft.com/office/2006/documentManagement/types"/>
    <xsd:import namespace="http://schemas.microsoft.com/office/infopath/2007/PartnerControls"/>
    <xsd:element name="_dlc_DocId" ma:index="8" nillable="true" ma:displayName="Vrednost ID-ja dokumenta" ma:description="Vrednost ID-ja dokumenta, dodeljenega temu elementu." ma:internalName="_dlc_DocId" ma:readOnly="true">
      <xsd:simpleType>
        <xsd:restriction base="dms:Text"/>
      </xsd:simpleType>
    </xsd:element>
    <xsd:element name="_dlc_DocIdUrl" ma:index="9" nillable="true" ma:displayName="ID dokumenta" ma:description="Trajna povezava do tega dokumenta."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Obdrži ID" ma:description="Obdrži ID pri dodajanju."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0c5b7152-da1e-4703-94cf-9fabf291da64">JCAP2AV4Y6YA-257818865-766</_dlc_DocId>
    <_dlc_DocIdUrl xmlns="0c5b7152-da1e-4703-94cf-9fabf291da64">
      <Url>http://ipsv.ocsv.mors.si/cvs/kizc/_layouts/15/DocIdRedir.aspx?ID=JCAP2AV4Y6YA-257818865-766</Url>
      <Description>JCAP2AV4Y6YA-257818865-766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40CE414-CAB6-4FB4-BBF8-3C0A139BB08A}"/>
</file>

<file path=customXml/itemProps2.xml><?xml version="1.0" encoding="utf-8"?>
<ds:datastoreItem xmlns:ds="http://schemas.openxmlformats.org/officeDocument/2006/customXml" ds:itemID="{A103EBFD-6EEF-4626-9493-D37CD77B9423}">
  <ds:schemaRefs>
    <ds:schemaRef ds:uri="http://schemas.microsoft.com/sharepoint/v3/contenttype/forms"/>
  </ds:schemaRefs>
</ds:datastoreItem>
</file>

<file path=customXml/itemProps3.xml><?xml version="1.0" encoding="utf-8"?>
<ds:datastoreItem xmlns:ds="http://schemas.openxmlformats.org/officeDocument/2006/customXml" ds:itemID="{A18C73DB-FF81-4D6B-B13A-46367DFB647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75f688b3-1339-4e68-8c39-b00b6cb791db"/>
    <ds:schemaRef ds:uri="ddec652e-9745-40b9-b36d-fe957fc9a123"/>
    <ds:schemaRef ds:uri="http://www.w3.org/XML/1998/namespace"/>
  </ds:schemaRefs>
</ds:datastoreItem>
</file>

<file path=customXml/itemProps4.xml><?xml version="1.0" encoding="utf-8"?>
<ds:datastoreItem xmlns:ds="http://schemas.openxmlformats.org/officeDocument/2006/customXml" ds:itemID="{24CE1A58-3EA2-4C4A-B37B-D0C40429D380}"/>
</file>

<file path=docProps/app.xml><?xml version="1.0" encoding="utf-8"?>
<Properties xmlns="http://schemas.openxmlformats.org/officeDocument/2006/extended-properties" xmlns:vt="http://schemas.openxmlformats.org/officeDocument/2006/docPropsVTypes">
  <Template>IHSM_PPT_GeneralUse_2017_4x3</Template>
  <TotalTime>2806</TotalTime>
  <Words>1509</Words>
  <Application>Microsoft Office PowerPoint</Application>
  <PresentationFormat>On-screen Show (4:3)</PresentationFormat>
  <Paragraphs>177</Paragraphs>
  <Slides>19</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.HelveticaNeueDeskInterface-Regular</vt:lpstr>
      <vt:lpstr>Arial</vt:lpstr>
      <vt:lpstr>Calibri</vt:lpstr>
      <vt:lpstr>IHSM_PPT_GeneralUse_2017_4x3</vt:lpstr>
      <vt:lpstr>Additional Layouts for Analysts—2017</vt:lpstr>
      <vt:lpstr>PowerPoint Presentation</vt:lpstr>
      <vt:lpstr>From traditional publisher to global open source intelligence agency</vt:lpstr>
      <vt:lpstr>Overloaded by the sheer volume of information available, how can you determine which information can be trusted and where to focus your resources?</vt:lpstr>
      <vt:lpstr>PowerPoint Presentation</vt:lpstr>
      <vt:lpstr>Evolving to meet our customers’ changing requirements</vt:lpstr>
      <vt:lpstr>Jane’s Global Defence Expertise</vt:lpstr>
      <vt:lpstr>Jane’s global defence expertise</vt:lpstr>
      <vt:lpstr>Supporting your missions and objectives</vt:lpstr>
      <vt:lpstr>Open source information and intelligence you can trust</vt:lpstr>
      <vt:lpstr>Utilising your Jane’s subscription</vt:lpstr>
      <vt:lpstr>Jane’s Defence Equipment &amp; Technology Intelligence Centre</vt:lpstr>
      <vt:lpstr>Jane’s Defence: News Module</vt:lpstr>
      <vt:lpstr>Jane’s Military &amp; Security Assessments Intelligence Centre</vt:lpstr>
      <vt:lpstr>PowerPoint Presentation</vt:lpstr>
      <vt:lpstr>Jane’s Security: News Module</vt:lpstr>
      <vt:lpstr>Jane’s Terrorism &amp; Insurgency Centre</vt:lpstr>
      <vt:lpstr>Jane’s Terrorism &amp; Insurgency Centre Spatial Layer</vt:lpstr>
      <vt:lpstr>Jane’s Militant Propaganda Analysis</vt:lpstr>
      <vt:lpstr>PowerPoint Presentation</vt:lpstr>
    </vt:vector>
  </TitlesOfParts>
  <Company>IHS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in 1 or 2 Lines</dc:title>
  <dc:creator>Chris Williams</dc:creator>
  <cp:lastModifiedBy>Jack Borthwick</cp:lastModifiedBy>
  <cp:revision>289</cp:revision>
  <dcterms:created xsi:type="dcterms:W3CDTF">2017-03-13T15:51:58Z</dcterms:created>
  <dcterms:modified xsi:type="dcterms:W3CDTF">2019-12-03T14:26:45Z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ServerID">
    <vt:lpwstr>4c14fbaa-e118-4c03-a0c6-15a5fee77a0a</vt:lpwstr>
  </property>
  <property fmtid="{D5CDD505-2E9C-101B-9397-08002B2CF9AE}" pid="3" name="Jive_VersionGuid">
    <vt:lpwstr>c8ed117d-9d84-4efd-ad61-16110bea88b8</vt:lpwstr>
  </property>
  <property fmtid="{D5CDD505-2E9C-101B-9397-08002B2CF9AE}" pid="4" name="Offisync_ProviderInitializationData">
    <vt:lpwstr>https://mysource.ihs.com</vt:lpwstr>
  </property>
  <property fmtid="{D5CDD505-2E9C-101B-9397-08002B2CF9AE}" pid="5" name="Offisync_UpdateToken">
    <vt:lpwstr>1</vt:lpwstr>
  </property>
  <property fmtid="{D5CDD505-2E9C-101B-9397-08002B2CF9AE}" pid="6" name="Offisync_UniqueId">
    <vt:lpwstr>57105</vt:lpwstr>
  </property>
  <property fmtid="{D5CDD505-2E9C-101B-9397-08002B2CF9AE}" pid="7" name="Jive_LatestUserAccountName">
    <vt:lpwstr>GXB52210</vt:lpwstr>
  </property>
  <property fmtid="{D5CDD505-2E9C-101B-9397-08002B2CF9AE}" pid="8" name="ContentTypeId">
    <vt:lpwstr>0x01010016D051979AFFBE4EA517A52E2E395160</vt:lpwstr>
  </property>
  <property fmtid="{D5CDD505-2E9C-101B-9397-08002B2CF9AE}" pid="9" name="_dlc_DocIdItemGuid">
    <vt:lpwstr>bbb0082d-aa77-4ae6-bafb-ce1ddc203a12</vt:lpwstr>
  </property>
</Properties>
</file>